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80"/>
  </p:notesMasterIdLst>
  <p:sldIdLst>
    <p:sldId id="361" r:id="rId22"/>
    <p:sldId id="298" r:id="rId23"/>
    <p:sldId id="345" r:id="rId24"/>
    <p:sldId id="338" r:id="rId25"/>
    <p:sldId id="427" r:id="rId26"/>
    <p:sldId id="426" r:id="rId27"/>
    <p:sldId id="337" r:id="rId28"/>
    <p:sldId id="428" r:id="rId29"/>
    <p:sldId id="429" r:id="rId30"/>
    <p:sldId id="299" r:id="rId31"/>
    <p:sldId id="377" r:id="rId32"/>
    <p:sldId id="378" r:id="rId33"/>
    <p:sldId id="379" r:id="rId34"/>
    <p:sldId id="380" r:id="rId35"/>
    <p:sldId id="382" r:id="rId36"/>
    <p:sldId id="381" r:id="rId37"/>
    <p:sldId id="383" r:id="rId38"/>
    <p:sldId id="384"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1" r:id="rId74"/>
    <p:sldId id="420" r:id="rId75"/>
    <p:sldId id="422" r:id="rId76"/>
    <p:sldId id="423" r:id="rId77"/>
    <p:sldId id="424" r:id="rId78"/>
    <p:sldId id="42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 id="{86F55D6F-F04C-C141-A3B2-B81D9F14C13E}">
          <p14:sldIdLst>
            <p14:sldId id="361"/>
          </p14:sldIdLst>
        </p14:section>
        <p14:section name="Cover slides" id="{A8F06CE1-BECE-433A-A682-4C071F90D966}">
          <p14:sldIdLst>
            <p14:sldId id="298"/>
          </p14:sldIdLst>
        </p14:section>
        <p14:section name="Introduction" id="{D71C3838-11FC-3F44-90EC-9E7C8FE30A48}">
          <p14:sldIdLst>
            <p14:sldId id="345"/>
            <p14:sldId id="338"/>
            <p14:sldId id="427"/>
            <p14:sldId id="426"/>
            <p14:sldId id="337"/>
            <p14:sldId id="428"/>
            <p14:sldId id="429"/>
          </p14:sldIdLst>
        </p14:section>
        <p14:section name="Content Slides" id="{05C53EB9-C633-4D6D-B3BC-F573E1DB951E}">
          <p14:sldIdLst>
            <p14:sldId id="299"/>
            <p14:sldId id="377"/>
            <p14:sldId id="378"/>
            <p14:sldId id="379"/>
            <p14:sldId id="380"/>
            <p14:sldId id="382"/>
            <p14:sldId id="381"/>
            <p14:sldId id="383"/>
            <p14:sldId id="384"/>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1"/>
            <p14:sldId id="420"/>
            <p14:sldId id="422"/>
            <p14:sldId id="423"/>
            <p14:sldId id="424"/>
            <p14:sldId id="4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7596" autoAdjust="0"/>
  </p:normalViewPr>
  <p:slideViewPr>
    <p:cSldViewPr snapToGrid="0">
      <p:cViewPr>
        <p:scale>
          <a:sx n="75" d="100"/>
          <a:sy n="75" d="100"/>
        </p:scale>
        <p:origin x="408" y="5"/>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00" d="100"/>
          <a:sy n="100" d="100"/>
        </p:scale>
        <p:origin x="1718" y="-19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7" Type="http://schemas.openxmlformats.org/officeDocument/2006/relationships/slideMaster" Target="slideMasters/slideMaster4.xml"/><Relationship Id="rId71" Type="http://schemas.openxmlformats.org/officeDocument/2006/relationships/slide" Target="slides/slide50.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61" Type="http://schemas.openxmlformats.org/officeDocument/2006/relationships/slide" Target="slides/slide40.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04/08/2025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87498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Housekeeping and Practical Arrangements</a:t>
            </a:r>
          </a:p>
          <a:p>
            <a:endParaRPr lang="en-GB" dirty="0"/>
          </a:p>
          <a:p>
            <a:r>
              <a:rPr lang="en-GB" dirty="0"/>
              <a:t>Before we begin, let’s take a moment to cover some practical housekeeping.</a:t>
            </a:r>
          </a:p>
          <a:p>
            <a:endParaRPr lang="en-GB" dirty="0"/>
          </a:p>
          <a:p>
            <a:r>
              <a:rPr lang="en-GB" dirty="0"/>
              <a:t>Whether you’re attending this workshop online or on-site at your company’s premises, your instructor will guide you through the daily schedule—including start and end times, lunch, and regular comfort breaks—so you’ll always know what to expect.</a:t>
            </a:r>
          </a:p>
          <a:p>
            <a:endParaRPr lang="en-GB" dirty="0"/>
          </a:p>
          <a:p>
            <a:r>
              <a:rPr lang="en-GB" dirty="0"/>
              <a:t>If at any point during the course you experience any issues—technical, logistical, or related to the course content—please raise them as soon as possible. Early feedback gives us the chance to address the problem and improve your experience. If concerns are only raised at the end in the feedback form, it’s unfortunately too late to do anything about them.</a:t>
            </a:r>
          </a:p>
          <a:p>
            <a:endParaRPr lang="en-GB" dirty="0"/>
          </a:p>
          <a:p>
            <a:r>
              <a:rPr lang="en-GB" dirty="0"/>
              <a:t>For in-person sessions held at your company’s location, some aspects—such as catering or facilities—may be outside our control. Even so, please let us know and we’ll do our best to help where possible.</a:t>
            </a:r>
          </a:p>
          <a:p>
            <a:endParaRPr lang="en-GB" dirty="0"/>
          </a:p>
          <a:p>
            <a:r>
              <a:rPr lang="en-GB" dirty="0"/>
              <a:t>We’ll ask for your formal feedback at the end of the workshop. Your input is valuable, and it helps us continue to improve the experience for future participants.</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65329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hands-on workshop is designed to guide participants through a cultural shift towards </a:t>
            </a:r>
            <a:r>
              <a:rPr lang="en-GB" b="1" dirty="0"/>
              <a:t>Test Driven Development (TDD)</a:t>
            </a:r>
            <a:r>
              <a:rPr lang="en-GB" dirty="0"/>
              <a:t>. While we use Python and unit testing as the practical tools, the real focus is on transforming how teams think about and approach software development. Over the course of two days, we’ll explore what it means to work test-first, and how this mindset can lead to more reliable, maintainable, and adaptable code.</a:t>
            </a:r>
          </a:p>
          <a:p>
            <a:endParaRPr lang="en-GB" dirty="0"/>
          </a:p>
          <a:p>
            <a:r>
              <a:rPr lang="en-GB" dirty="0"/>
              <a:t>The format combines short lecture segments with workbook-based guidance, open Q&amp;A, and focused practical sessions. This balance ensures you can engage with the material actively and reflect on how to apply TDD in your own context.</a:t>
            </a:r>
          </a:p>
          <a:p>
            <a:endParaRPr lang="en-GB" dirty="0"/>
          </a:p>
          <a:p>
            <a:r>
              <a:rPr lang="en-GB" dirty="0"/>
              <a:t>The structured practical sessions form the core of the workshop. These are designed to help you internalize the TDD workflow by applying it directly to coding tasks and realistic examples. If at any point you’re struggling or unsure, please don’t hesitate to speak up—the instructor is there to support your progress, and it's not always obvious when someone needs help.</a:t>
            </a:r>
          </a:p>
          <a:p>
            <a:endParaRPr lang="en-GB" dirty="0"/>
          </a:p>
          <a:p>
            <a:r>
              <a:rPr lang="en-GB" dirty="0"/>
              <a:t>By the end of the workshop, you should not only understand the mechanics of testing in Python but, more importantly, begin to adopt a test-first approach as a default mindset in your development work.</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7745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workshop is designed to be interactive, practical, and engaging—not a lecture-heavy session with the instructor talking at you all day. You’re encouraged to ask questions, share insights, and take part in discussions. A two-way dialogue makes the experience richer for everyone. If you have lots of questions, the instructor may suggest parking some for offline discussion to keep things flowing for the group.</a:t>
            </a:r>
          </a:p>
          <a:p>
            <a:endParaRPr lang="en-GB" dirty="0"/>
          </a:p>
          <a:p>
            <a:r>
              <a:rPr lang="en-GB" dirty="0"/>
              <a:t>During practical sessions, you’ll often work in breakout rooms or small groups. Collaboration is encouraged—help each other out, share ideas, and learn from one another. Just remember the goal is to support, not shortcut, each other's learning.</a:t>
            </a:r>
          </a:p>
          <a:p>
            <a:endParaRPr lang="en-GB" dirty="0"/>
          </a:p>
          <a:p>
            <a:r>
              <a:rPr lang="en-GB" dirty="0"/>
              <a:t>At the same time, we all learn differently. Some participants work quickly, others prefer to go deeper into a particular topic. That’s perfectly fine. The exercises are designed to give you hands-on time with the material, not to be rushed through. You’re free to spend more time on what interests you most.</a:t>
            </a:r>
          </a:p>
          <a:p>
            <a:endParaRPr lang="en-GB" dirty="0"/>
          </a:p>
          <a:p>
            <a:r>
              <a:rPr lang="en-GB" dirty="0"/>
              <a:t>If you finish early, feel free to explore beyond the exercises—this is a rare chance to experiment, explore, and hack around without the usual day-to-day interruptions. Make the most of it!</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00415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09695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63.xml"/><Relationship Id="rId4" Type="http://schemas.openxmlformats.org/officeDocument/2006/relationships/image" Target="../media/image123.jpg"/></Relationships>
</file>

<file path=ppt/slides/_rels/slide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3.xml"/><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3.xml"/><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8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52.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362-772A-C2ED-8AD6-86C8F93B30FA}"/>
              </a:ext>
            </a:extLst>
          </p:cNvPr>
          <p:cNvSpPr>
            <a:spLocks noGrp="1"/>
          </p:cNvSpPr>
          <p:nvPr>
            <p:ph type="ctrTitle"/>
          </p:nvPr>
        </p:nvSpPr>
        <p:spPr/>
        <p:txBody>
          <a:bodyPr/>
          <a:lstStyle/>
          <a:p>
            <a:r>
              <a:rPr lang="en-US" dirty="0"/>
              <a:t>Test-Driven</a:t>
            </a:r>
            <a:br>
              <a:rPr lang="en-US" dirty="0"/>
            </a:br>
            <a:r>
              <a:rPr lang="en-US" dirty="0"/>
              <a:t>Development</a:t>
            </a:r>
          </a:p>
        </p:txBody>
      </p:sp>
      <p:sp>
        <p:nvSpPr>
          <p:cNvPr id="3" name="Subtitle 2">
            <a:extLst>
              <a:ext uri="{FF2B5EF4-FFF2-40B4-BE49-F238E27FC236}">
                <a16:creationId xmlns:a16="http://schemas.microsoft.com/office/drawing/2014/main" id="{92C09A8C-6ECD-9D2C-8927-9B620BF1301B}"/>
              </a:ext>
            </a:extLst>
          </p:cNvPr>
          <p:cNvSpPr>
            <a:spLocks noGrp="1"/>
          </p:cNvSpPr>
          <p:nvPr>
            <p:ph type="subTitle" idx="1"/>
          </p:nvPr>
        </p:nvSpPr>
        <p:spPr/>
        <p:txBody>
          <a:bodyPr/>
          <a:lstStyle/>
          <a:p>
            <a:r>
              <a:rPr lang="en-US" dirty="0"/>
              <a:t>Python</a:t>
            </a:r>
          </a:p>
        </p:txBody>
      </p:sp>
    </p:spTree>
    <p:extLst>
      <p:ext uri="{BB962C8B-B14F-4D97-AF65-F5344CB8AC3E}">
        <p14:creationId xmlns:p14="http://schemas.microsoft.com/office/powerpoint/2010/main" val="4173056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b="1" dirty="0"/>
              <a:t>TDD</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a:xfrm>
            <a:off x="473406" y="2902688"/>
            <a:ext cx="6150678" cy="1247915"/>
          </a:xfrm>
        </p:spPr>
        <p:txBody>
          <a:bodyPr/>
          <a:lstStyle/>
          <a:p>
            <a:r>
              <a:rPr lang="en-GB" sz="1800" dirty="0"/>
              <a:t>Test </a:t>
            </a:r>
            <a:r>
              <a:rPr lang="en-GB" dirty="0"/>
              <a:t>Driven </a:t>
            </a:r>
            <a:r>
              <a:rPr lang="en-GB" sz="1800" dirty="0"/>
              <a:t>Development</a:t>
            </a:r>
          </a:p>
        </p:txBody>
      </p:sp>
    </p:spTree>
    <p:extLst>
      <p:ext uri="{BB962C8B-B14F-4D97-AF65-F5344CB8AC3E}">
        <p14:creationId xmlns:p14="http://schemas.microsoft.com/office/powerpoint/2010/main" val="100393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FFBB48-AD9D-26A2-C015-0BA168F58F4B}"/>
              </a:ext>
            </a:extLst>
          </p:cNvPr>
          <p:cNvSpPr>
            <a:spLocks noGrp="1"/>
          </p:cNvSpPr>
          <p:nvPr>
            <p:ph type="ctrTitle"/>
          </p:nvPr>
        </p:nvSpPr>
        <p:spPr/>
        <p:txBody>
          <a:bodyPr/>
          <a:lstStyle/>
          <a:p>
            <a:r>
              <a:rPr lang="en-GB" dirty="0"/>
              <a:t>What’s the problem?</a:t>
            </a:r>
          </a:p>
        </p:txBody>
      </p:sp>
      <p:sp>
        <p:nvSpPr>
          <p:cNvPr id="5" name="Text Placeholder 4">
            <a:extLst>
              <a:ext uri="{FF2B5EF4-FFF2-40B4-BE49-F238E27FC236}">
                <a16:creationId xmlns:a16="http://schemas.microsoft.com/office/drawing/2014/main" id="{F6E3F36D-E3B2-3981-726F-854B36F0F1F6}"/>
              </a:ext>
            </a:extLst>
          </p:cNvPr>
          <p:cNvSpPr>
            <a:spLocks noGrp="1"/>
          </p:cNvSpPr>
          <p:nvPr>
            <p:ph type="body" sz="quarter" idx="13"/>
          </p:nvPr>
        </p:nvSpPr>
        <p:spPr>
          <a:xfrm>
            <a:off x="443921" y="1733108"/>
            <a:ext cx="7104743" cy="4061405"/>
          </a:xfrm>
        </p:spPr>
        <p:txBody>
          <a:bodyPr/>
          <a:lstStyle/>
          <a:p>
            <a:r>
              <a:rPr lang="en-GB" dirty="0"/>
              <a:t>Most developers who use a testing framework follow this pattern</a:t>
            </a:r>
          </a:p>
          <a:p>
            <a:pPr marL="285750" indent="-285750">
              <a:buFont typeface="Arial" panose="020B0604020202020204" pitchFamily="34" charset="0"/>
              <a:buChar char="•"/>
            </a:pPr>
            <a:r>
              <a:rPr lang="en-GB" dirty="0"/>
              <a:t>Write production code (maybe all of the code)</a:t>
            </a:r>
          </a:p>
          <a:p>
            <a:pPr marL="285750" indent="-285750">
              <a:buFont typeface="Arial" panose="020B0604020202020204" pitchFamily="34" charset="0"/>
              <a:buChar char="•"/>
            </a:pPr>
            <a:r>
              <a:rPr lang="en-GB" dirty="0"/>
              <a:t>Think how they are going to test it</a:t>
            </a:r>
          </a:p>
          <a:p>
            <a:pPr marL="285750" indent="-285750">
              <a:buFont typeface="Arial" panose="020B0604020202020204" pitchFamily="34" charset="0"/>
              <a:buChar char="•"/>
            </a:pPr>
            <a:r>
              <a:rPr lang="en-GB" dirty="0"/>
              <a:t>Write tests with no real understanding of how they can achieve full test coverage</a:t>
            </a:r>
          </a:p>
          <a:p>
            <a:pPr marL="285750" indent="-285750">
              <a:buFont typeface="Arial" panose="020B0604020202020204" pitchFamily="34" charset="0"/>
              <a:buChar char="•"/>
            </a:pPr>
            <a:r>
              <a:rPr lang="en-GB" dirty="0"/>
              <a:t>Tests might simply be printouts to standard out, so no real regression is possible</a:t>
            </a:r>
          </a:p>
          <a:p>
            <a:pPr marL="285750" indent="-285750">
              <a:buFont typeface="Arial" panose="020B0604020202020204" pitchFamily="34" charset="0"/>
              <a:buChar char="•"/>
            </a:pPr>
            <a:r>
              <a:rPr lang="en-GB" dirty="0"/>
              <a:t>Test what they think works</a:t>
            </a:r>
          </a:p>
          <a:p>
            <a:pPr marL="285750" indent="-285750">
              <a:buFont typeface="Arial" panose="020B0604020202020204" pitchFamily="34" charset="0"/>
              <a:buChar char="•"/>
            </a:pPr>
            <a:r>
              <a:rPr lang="en-GB" dirty="0"/>
              <a:t>Test areas of the code that they are not sure if it functions as expected</a:t>
            </a:r>
          </a:p>
          <a:p>
            <a:endParaRPr lang="en-GB" dirty="0"/>
          </a:p>
          <a:p>
            <a:r>
              <a:rPr lang="en-GB" dirty="0"/>
              <a:t>Tests are not seen as a way of documenting their software</a:t>
            </a:r>
          </a:p>
          <a:p>
            <a:r>
              <a:rPr lang="en-GB" dirty="0"/>
              <a:t>Tests are not seen as a tool for instilling confidence in their code</a:t>
            </a:r>
          </a:p>
          <a:p>
            <a:endParaRPr lang="en-GB" dirty="0"/>
          </a:p>
          <a:p>
            <a:endParaRPr lang="en-GB" dirty="0"/>
          </a:p>
          <a:p>
            <a:endParaRPr lang="en-GB" dirty="0"/>
          </a:p>
        </p:txBody>
      </p:sp>
    </p:spTree>
    <p:extLst>
      <p:ext uri="{BB962C8B-B14F-4D97-AF65-F5344CB8AC3E}">
        <p14:creationId xmlns:p14="http://schemas.microsoft.com/office/powerpoint/2010/main" val="371637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C6FB1-0067-B44E-1EAA-D33F9FC0ACE1}"/>
              </a:ext>
            </a:extLst>
          </p:cNvPr>
          <p:cNvSpPr>
            <a:spLocks noGrp="1"/>
          </p:cNvSpPr>
          <p:nvPr>
            <p:ph type="ctrTitle"/>
          </p:nvPr>
        </p:nvSpPr>
        <p:spPr/>
        <p:txBody>
          <a:bodyPr/>
          <a:lstStyle/>
          <a:p>
            <a:r>
              <a:rPr lang="en-GB" dirty="0"/>
              <a:t>TDD is an Approach and Philosophy</a:t>
            </a:r>
          </a:p>
        </p:txBody>
      </p:sp>
      <p:sp>
        <p:nvSpPr>
          <p:cNvPr id="6" name="Text Placeholder 5">
            <a:extLst>
              <a:ext uri="{FF2B5EF4-FFF2-40B4-BE49-F238E27FC236}">
                <a16:creationId xmlns:a16="http://schemas.microsoft.com/office/drawing/2014/main" id="{AFD56E79-C4B2-A95D-DB9C-F4A216C1D886}"/>
              </a:ext>
            </a:extLst>
          </p:cNvPr>
          <p:cNvSpPr>
            <a:spLocks noGrp="1"/>
          </p:cNvSpPr>
          <p:nvPr>
            <p:ph type="body" sz="quarter" idx="14"/>
          </p:nvPr>
        </p:nvSpPr>
        <p:spPr/>
        <p:txBody>
          <a:bodyPr/>
          <a:lstStyle/>
          <a:p>
            <a:r>
              <a:rPr lang="en-GB" dirty="0"/>
              <a:t>Tests can: </a:t>
            </a:r>
          </a:p>
          <a:p>
            <a:pPr marL="285750" indent="-285750">
              <a:buFont typeface="Arial" panose="020B0604020202020204" pitchFamily="34" charset="0"/>
              <a:buChar char="•"/>
            </a:pPr>
            <a:r>
              <a:rPr lang="en-GB" dirty="0"/>
              <a:t>Act as documentation</a:t>
            </a:r>
          </a:p>
          <a:p>
            <a:pPr marL="285750" indent="-285750">
              <a:buFont typeface="Arial" panose="020B0604020202020204" pitchFamily="34" charset="0"/>
              <a:buChar char="•"/>
            </a:pPr>
            <a:r>
              <a:rPr lang="en-GB" dirty="0"/>
              <a:t>Create a framework for developing new code with confidence</a:t>
            </a:r>
          </a:p>
          <a:p>
            <a:pPr marL="285750" indent="-285750">
              <a:buFont typeface="Arial" panose="020B0604020202020204" pitchFamily="34" charset="0"/>
              <a:buChar char="•"/>
            </a:pPr>
            <a:r>
              <a:rPr lang="en-GB" dirty="0"/>
              <a:t>Create a framework for modifying existing code with confidence</a:t>
            </a:r>
          </a:p>
          <a:p>
            <a:pPr marL="285750" indent="-285750">
              <a:buFont typeface="Arial" panose="020B0604020202020204" pitchFamily="34" charset="0"/>
              <a:buChar char="•"/>
            </a:pPr>
            <a:r>
              <a:rPr lang="en-GB" dirty="0"/>
              <a:t>Create a framework to help improve the design of your code</a:t>
            </a:r>
          </a:p>
          <a:p>
            <a:endParaRPr lang="en-GB" dirty="0"/>
          </a:p>
          <a:p>
            <a:r>
              <a:rPr lang="en-GB" dirty="0"/>
              <a:t>A </a:t>
            </a:r>
            <a:r>
              <a:rPr lang="en-GB" b="1" dirty="0"/>
              <a:t>test-first driven </a:t>
            </a:r>
            <a:r>
              <a:rPr lang="en-GB" dirty="0"/>
              <a:t>approach is all of the above and: </a:t>
            </a:r>
          </a:p>
          <a:p>
            <a:pPr marL="285750" indent="-285750">
              <a:buFont typeface="Arial" panose="020B0604020202020204" pitchFamily="34" charset="0"/>
              <a:buChar char="•"/>
            </a:pPr>
            <a:r>
              <a:rPr lang="en-GB" dirty="0"/>
              <a:t>A tool for increasing test coverage</a:t>
            </a:r>
          </a:p>
          <a:p>
            <a:pPr marL="285750" indent="-285750">
              <a:buFont typeface="Arial" panose="020B0604020202020204" pitchFamily="34" charset="0"/>
              <a:buChar char="•"/>
            </a:pPr>
            <a:r>
              <a:rPr lang="en-GB" dirty="0"/>
              <a:t>A more robust approach to developing new code and modifying existing code</a:t>
            </a:r>
          </a:p>
          <a:p>
            <a:endParaRPr lang="en-GB" dirty="0"/>
          </a:p>
        </p:txBody>
      </p:sp>
    </p:spTree>
    <p:extLst>
      <p:ext uri="{BB962C8B-B14F-4D97-AF65-F5344CB8AC3E}">
        <p14:creationId xmlns:p14="http://schemas.microsoft.com/office/powerpoint/2010/main" val="394274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DF528-EF6E-C66D-EF81-EE7ACF2B0629}"/>
              </a:ext>
            </a:extLst>
          </p:cNvPr>
          <p:cNvSpPr>
            <a:spLocks noGrp="1"/>
          </p:cNvSpPr>
          <p:nvPr>
            <p:ph type="ctrTitle"/>
          </p:nvPr>
        </p:nvSpPr>
        <p:spPr/>
        <p:txBody>
          <a:bodyPr/>
          <a:lstStyle/>
          <a:p>
            <a:r>
              <a:rPr lang="en-GB" dirty="0"/>
              <a:t>Tests to Development</a:t>
            </a:r>
          </a:p>
        </p:txBody>
      </p:sp>
      <p:sp>
        <p:nvSpPr>
          <p:cNvPr id="6" name="Text Placeholder 5">
            <a:extLst>
              <a:ext uri="{FF2B5EF4-FFF2-40B4-BE49-F238E27FC236}">
                <a16:creationId xmlns:a16="http://schemas.microsoft.com/office/drawing/2014/main" id="{7DCC25A6-8FE5-FD74-2F4B-2DD5D7F42619}"/>
              </a:ext>
            </a:extLst>
          </p:cNvPr>
          <p:cNvSpPr>
            <a:spLocks noGrp="1"/>
          </p:cNvSpPr>
          <p:nvPr>
            <p:ph type="body" sz="quarter" idx="14"/>
          </p:nvPr>
        </p:nvSpPr>
        <p:spPr/>
        <p:txBody>
          <a:bodyPr/>
          <a:lstStyle/>
          <a:p>
            <a:r>
              <a:rPr lang="en-GB" dirty="0"/>
              <a:t>The software industry didn’t invent the idea of tests first, development after (TDD).</a:t>
            </a:r>
          </a:p>
          <a:p>
            <a:r>
              <a:rPr lang="en-GB" dirty="0"/>
              <a:t>Like most ideas in software (patterns, interfaces, etc.) they come from real-world systems.</a:t>
            </a:r>
          </a:p>
          <a:p>
            <a:r>
              <a:rPr lang="en-GB" dirty="0"/>
              <a:t>There is a lot that can be learned from how other industries inject quality into their systems, and tests before development is one of those good practices.</a:t>
            </a:r>
          </a:p>
          <a:p>
            <a:r>
              <a:rPr lang="en-GB" dirty="0"/>
              <a:t>It may sound like a crazy idea but look at the images on the right.  A measure of quality is established before the production of any of those items.</a:t>
            </a:r>
          </a:p>
          <a:p>
            <a:endParaRPr lang="en-GB" dirty="0"/>
          </a:p>
        </p:txBody>
      </p:sp>
      <p:sp>
        <p:nvSpPr>
          <p:cNvPr id="7" name="Text Placeholder 6">
            <a:extLst>
              <a:ext uri="{FF2B5EF4-FFF2-40B4-BE49-F238E27FC236}">
                <a16:creationId xmlns:a16="http://schemas.microsoft.com/office/drawing/2014/main" id="{96DCD2C4-97E0-9792-1886-78249394ACAD}"/>
              </a:ext>
            </a:extLst>
          </p:cNvPr>
          <p:cNvSpPr>
            <a:spLocks noGrp="1"/>
          </p:cNvSpPr>
          <p:nvPr>
            <p:ph type="body" sz="quarter" idx="15"/>
          </p:nvPr>
        </p:nvSpPr>
        <p:spPr>
          <a:xfrm>
            <a:off x="6108121" y="1733108"/>
            <a:ext cx="5273242" cy="4061405"/>
          </a:xfrm>
        </p:spPr>
        <p:txBody>
          <a:bodyPr/>
          <a:lstStyle/>
          <a:p>
            <a:endParaRPr lang="en-US" dirty="0"/>
          </a:p>
          <a:p>
            <a:endParaRPr lang="en-US" dirty="0"/>
          </a:p>
          <a:p>
            <a:endParaRPr lang="en-US" dirty="0"/>
          </a:p>
          <a:p>
            <a:r>
              <a:rPr lang="en-US" dirty="0"/>
              <a:t>Whether it be food, semiconductor parts, or parts </a:t>
            </a:r>
          </a:p>
          <a:p>
            <a:r>
              <a:rPr lang="en-US" dirty="0"/>
              <a:t>for cars, etc., quality has to be built into the processes</a:t>
            </a:r>
            <a:endParaRPr lang="en-GB" dirty="0"/>
          </a:p>
          <a:p>
            <a:endParaRPr lang="en-GB" dirty="0"/>
          </a:p>
        </p:txBody>
      </p:sp>
      <p:sp>
        <p:nvSpPr>
          <p:cNvPr id="4" name="Slide Number Placeholder 3">
            <a:extLst>
              <a:ext uri="{FF2B5EF4-FFF2-40B4-BE49-F238E27FC236}">
                <a16:creationId xmlns:a16="http://schemas.microsoft.com/office/drawing/2014/main" id="{DC18D9AA-A684-D19E-518F-C6126754EC89}"/>
              </a:ext>
            </a:extLst>
          </p:cNvPr>
          <p:cNvSpPr>
            <a:spLocks noGrp="1"/>
          </p:cNvSpPr>
          <p:nvPr>
            <p:ph type="sldNum" sz="quarter" idx="12"/>
          </p:nvPr>
        </p:nvSpPr>
        <p:spPr/>
        <p:txBody>
          <a:bodyPr/>
          <a:lstStyle/>
          <a:p>
            <a:fld id="{F3469444-D02B-D446-9CF8-19DEDDE073D1}" type="slidenum">
              <a:rPr lang="en-US" smtClean="0"/>
              <a:pPr/>
              <a:t>13</a:t>
            </a:fld>
            <a:endParaRPr lang="en-US" dirty="0"/>
          </a:p>
        </p:txBody>
      </p:sp>
      <p:pic>
        <p:nvPicPr>
          <p:cNvPr id="8" name="Picture Placeholder 6" descr="Electronic circuit board">
            <a:extLst>
              <a:ext uri="{FF2B5EF4-FFF2-40B4-BE49-F238E27FC236}">
                <a16:creationId xmlns:a16="http://schemas.microsoft.com/office/drawing/2014/main" id="{B9A2EDAC-E09A-AC2E-1EC5-40DB4118B903}"/>
              </a:ext>
            </a:extLst>
          </p:cNvPr>
          <p:cNvPicPr>
            <a:picLocks noChangeAspect="1"/>
          </p:cNvPicPr>
          <p:nvPr/>
        </p:nvPicPr>
        <p:blipFill>
          <a:blip r:embed="rId2"/>
          <a:srcRect l="24613" r="24613"/>
          <a:stretch>
            <a:fillRect/>
          </a:stretch>
        </p:blipFill>
        <p:spPr>
          <a:xfrm>
            <a:off x="6186111" y="3797768"/>
            <a:ext cx="2098951" cy="1996745"/>
          </a:xfrm>
          <a:prstGeom prst="rect">
            <a:avLst/>
          </a:prstGeom>
        </p:spPr>
      </p:pic>
      <p:pic>
        <p:nvPicPr>
          <p:cNvPr id="9" name="Picture 8" descr="Person wielding metal">
            <a:extLst>
              <a:ext uri="{FF2B5EF4-FFF2-40B4-BE49-F238E27FC236}">
                <a16:creationId xmlns:a16="http://schemas.microsoft.com/office/drawing/2014/main" id="{8F43A821-8050-740C-8A47-F077B2B7662D}"/>
              </a:ext>
            </a:extLst>
          </p:cNvPr>
          <p:cNvPicPr>
            <a:picLocks noChangeAspect="1"/>
          </p:cNvPicPr>
          <p:nvPr/>
        </p:nvPicPr>
        <p:blipFill>
          <a:blip r:embed="rId3"/>
          <a:stretch>
            <a:fillRect/>
          </a:stretch>
        </p:blipFill>
        <p:spPr>
          <a:xfrm>
            <a:off x="8611703" y="3797768"/>
            <a:ext cx="2995849" cy="1999220"/>
          </a:xfrm>
          <a:prstGeom prst="rect">
            <a:avLst/>
          </a:prstGeom>
        </p:spPr>
      </p:pic>
      <p:pic>
        <p:nvPicPr>
          <p:cNvPr id="10" name="Picture 9" descr="Two bakers in a bakery">
            <a:extLst>
              <a:ext uri="{FF2B5EF4-FFF2-40B4-BE49-F238E27FC236}">
                <a16:creationId xmlns:a16="http://schemas.microsoft.com/office/drawing/2014/main" id="{C374EC0D-47CB-3EF8-FDF3-37AF21CE4B3E}"/>
              </a:ext>
            </a:extLst>
          </p:cNvPr>
          <p:cNvPicPr>
            <a:picLocks noChangeAspect="1"/>
          </p:cNvPicPr>
          <p:nvPr/>
        </p:nvPicPr>
        <p:blipFill>
          <a:blip r:embed="rId4"/>
          <a:stretch>
            <a:fillRect/>
          </a:stretch>
        </p:blipFill>
        <p:spPr>
          <a:xfrm>
            <a:off x="6186111" y="847804"/>
            <a:ext cx="2995849" cy="1996745"/>
          </a:xfrm>
          <a:prstGeom prst="rect">
            <a:avLst/>
          </a:prstGeom>
        </p:spPr>
      </p:pic>
    </p:spTree>
    <p:extLst>
      <p:ext uri="{BB962C8B-B14F-4D97-AF65-F5344CB8AC3E}">
        <p14:creationId xmlns:p14="http://schemas.microsoft.com/office/powerpoint/2010/main" val="292464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3279-0EEB-1166-74F5-81F6F579A13D}"/>
              </a:ext>
            </a:extLst>
          </p:cNvPr>
          <p:cNvSpPr>
            <a:spLocks noGrp="1"/>
          </p:cNvSpPr>
          <p:nvPr>
            <p:ph type="ctrTitle"/>
          </p:nvPr>
        </p:nvSpPr>
        <p:spPr/>
        <p:txBody>
          <a:bodyPr/>
          <a:lstStyle/>
          <a:p>
            <a:r>
              <a:rPr lang="en-GB" dirty="0"/>
              <a:t>Tests Coverage</a:t>
            </a:r>
          </a:p>
        </p:txBody>
      </p:sp>
      <p:sp>
        <p:nvSpPr>
          <p:cNvPr id="3" name="Text Placeholder 2">
            <a:extLst>
              <a:ext uri="{FF2B5EF4-FFF2-40B4-BE49-F238E27FC236}">
                <a16:creationId xmlns:a16="http://schemas.microsoft.com/office/drawing/2014/main" id="{F3070BB4-CD49-6005-53A8-5AE52B522480}"/>
              </a:ext>
            </a:extLst>
          </p:cNvPr>
          <p:cNvSpPr>
            <a:spLocks noGrp="1"/>
          </p:cNvSpPr>
          <p:nvPr>
            <p:ph type="body" sz="quarter" idx="14"/>
          </p:nvPr>
        </p:nvSpPr>
        <p:spPr/>
        <p:txBody>
          <a:bodyPr/>
          <a:lstStyle/>
          <a:p>
            <a:r>
              <a:rPr lang="en-GB" b="1" dirty="0"/>
              <a:t>Test before approach</a:t>
            </a:r>
          </a:p>
          <a:p>
            <a:r>
              <a:rPr lang="en-US" dirty="0"/>
              <a:t>If no production code can exist without a corresponding test, then you should be able to achieve 90-100% coverage.</a:t>
            </a:r>
          </a:p>
          <a:p>
            <a:r>
              <a:rPr lang="en-US" dirty="0"/>
              <a:t>If you only write enough production code to pass a test, then all logic is covered.</a:t>
            </a:r>
          </a:p>
          <a:p>
            <a:r>
              <a:rPr lang="en-US" dirty="0"/>
              <a:t>Many </a:t>
            </a:r>
            <a:r>
              <a:rPr lang="en-US" dirty="0" err="1"/>
              <a:t>organisations</a:t>
            </a:r>
            <a:r>
              <a:rPr lang="en-US" dirty="0"/>
              <a:t> have policies of not testing setters and getters.</a:t>
            </a:r>
          </a:p>
          <a:p>
            <a:r>
              <a:rPr lang="en-US" dirty="0"/>
              <a:t>Leads to an improved quality of tests because you test what is actually there.</a:t>
            </a:r>
            <a:endParaRPr lang="en-GB" dirty="0"/>
          </a:p>
          <a:p>
            <a:endParaRPr lang="en-GB" dirty="0"/>
          </a:p>
        </p:txBody>
      </p:sp>
      <p:sp>
        <p:nvSpPr>
          <p:cNvPr id="4" name="Text Placeholder 3">
            <a:extLst>
              <a:ext uri="{FF2B5EF4-FFF2-40B4-BE49-F238E27FC236}">
                <a16:creationId xmlns:a16="http://schemas.microsoft.com/office/drawing/2014/main" id="{B5FFB51C-B19F-98C5-77E9-0B3FB0DC9514}"/>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E8F868F9-7435-2724-A1B2-D0317EDD4E3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pic>
        <p:nvPicPr>
          <p:cNvPr id="9" name="Picture Placeholder 6" descr="A picture containing graphical user interface&#10;&#10;Description automatically generated">
            <a:extLst>
              <a:ext uri="{FF2B5EF4-FFF2-40B4-BE49-F238E27FC236}">
                <a16:creationId xmlns:a16="http://schemas.microsoft.com/office/drawing/2014/main" id="{86B4ABF7-0099-A7F0-3A1E-15F88396CC2D}"/>
              </a:ext>
            </a:extLst>
          </p:cNvPr>
          <p:cNvPicPr>
            <a:picLocks noChangeAspect="1"/>
          </p:cNvPicPr>
          <p:nvPr/>
        </p:nvPicPr>
        <p:blipFill rotWithShape="1">
          <a:blip r:embed="rId2"/>
          <a:srcRect l="-244" r="51"/>
          <a:stretch/>
        </p:blipFill>
        <p:spPr>
          <a:xfrm>
            <a:off x="6059955" y="1398234"/>
            <a:ext cx="5232132" cy="5000621"/>
          </a:xfrm>
          <a:prstGeom prst="rect">
            <a:avLst/>
          </a:prstGeom>
        </p:spPr>
      </p:pic>
    </p:spTree>
    <p:extLst>
      <p:ext uri="{BB962C8B-B14F-4D97-AF65-F5344CB8AC3E}">
        <p14:creationId xmlns:p14="http://schemas.microsoft.com/office/powerpoint/2010/main" val="73067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CCA2-5618-7925-0720-543D5BFD7142}"/>
              </a:ext>
            </a:extLst>
          </p:cNvPr>
          <p:cNvSpPr>
            <a:spLocks noGrp="1"/>
          </p:cNvSpPr>
          <p:nvPr>
            <p:ph type="ctrTitle"/>
          </p:nvPr>
        </p:nvSpPr>
        <p:spPr/>
        <p:txBody>
          <a:bodyPr/>
          <a:lstStyle/>
          <a:p>
            <a:r>
              <a:rPr lang="en-GB" dirty="0"/>
              <a:t>TDD Lifecycle</a:t>
            </a:r>
          </a:p>
        </p:txBody>
      </p:sp>
      <p:sp>
        <p:nvSpPr>
          <p:cNvPr id="3" name="Text Placeholder 2">
            <a:extLst>
              <a:ext uri="{FF2B5EF4-FFF2-40B4-BE49-F238E27FC236}">
                <a16:creationId xmlns:a16="http://schemas.microsoft.com/office/drawing/2014/main" id="{30102CB6-DFA3-C33E-DD40-30C5D9590860}"/>
              </a:ext>
            </a:extLst>
          </p:cNvPr>
          <p:cNvSpPr>
            <a:spLocks noGrp="1"/>
          </p:cNvSpPr>
          <p:nvPr>
            <p:ph type="body" sz="quarter" idx="14"/>
          </p:nvPr>
        </p:nvSpPr>
        <p:spPr/>
        <p:txBody>
          <a:bodyPr/>
          <a:lstStyle/>
          <a:p>
            <a:pPr marL="342900" indent="-342900">
              <a:buFont typeface="+mj-lt"/>
              <a:buAutoNum type="arabicPeriod"/>
            </a:pPr>
            <a:r>
              <a:rPr lang="en-GB" dirty="0"/>
              <a:t>Feature Request</a:t>
            </a:r>
          </a:p>
          <a:p>
            <a:pPr marL="342900" indent="-342900">
              <a:buFont typeface="+mj-lt"/>
              <a:buAutoNum type="arabicPeriod"/>
            </a:pPr>
            <a:r>
              <a:rPr lang="en-GB" b="1" dirty="0">
                <a:solidFill>
                  <a:srgbClr val="FF0000"/>
                </a:solidFill>
              </a:rPr>
              <a:t>Write a test</a:t>
            </a:r>
          </a:p>
          <a:p>
            <a:pPr marL="342900" indent="-342900">
              <a:buFont typeface="+mj-lt"/>
              <a:buAutoNum type="arabicPeriod"/>
            </a:pPr>
            <a:r>
              <a:rPr lang="en-GB" b="1" dirty="0">
                <a:solidFill>
                  <a:srgbClr val="00B050"/>
                </a:solidFill>
              </a:rPr>
              <a:t>Write just enough code to pass the test</a:t>
            </a:r>
          </a:p>
          <a:p>
            <a:pPr marL="342900" indent="-342900">
              <a:buFont typeface="+mj-lt"/>
              <a:buAutoNum type="arabicPeriod"/>
            </a:pPr>
            <a:r>
              <a:rPr lang="en-GB" dirty="0"/>
              <a:t>When test passes, push code to repo</a:t>
            </a:r>
          </a:p>
          <a:p>
            <a:pPr marL="342900" indent="-342900">
              <a:buFont typeface="+mj-lt"/>
              <a:buAutoNum type="arabicPeriod"/>
            </a:pPr>
            <a:r>
              <a:rPr lang="en-GB" b="1" dirty="0">
                <a:solidFill>
                  <a:srgbClr val="00B0F0"/>
                </a:solidFill>
              </a:rPr>
              <a:t>Refactor code if needed</a:t>
            </a:r>
          </a:p>
          <a:p>
            <a:pPr marL="342900" indent="-342900">
              <a:buFont typeface="+mj-lt"/>
              <a:buAutoNum type="arabicPeriod"/>
            </a:pPr>
            <a:r>
              <a:rPr lang="en-GB" dirty="0"/>
              <a:t>Ensure tests are still passing</a:t>
            </a:r>
          </a:p>
          <a:p>
            <a:pPr marL="342900" indent="-342900">
              <a:buFont typeface="+mj-lt"/>
              <a:buAutoNum type="arabicPeriod"/>
            </a:pPr>
            <a:r>
              <a:rPr lang="en-GB" dirty="0"/>
              <a:t>Push code to repo</a:t>
            </a:r>
          </a:p>
          <a:p>
            <a:endParaRPr lang="en-GB" dirty="0"/>
          </a:p>
        </p:txBody>
      </p:sp>
      <p:sp>
        <p:nvSpPr>
          <p:cNvPr id="4" name="Text Placeholder 3">
            <a:extLst>
              <a:ext uri="{FF2B5EF4-FFF2-40B4-BE49-F238E27FC236}">
                <a16:creationId xmlns:a16="http://schemas.microsoft.com/office/drawing/2014/main" id="{12740449-3A12-5C7A-5E76-9A95918E77B9}"/>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124D1D01-9618-B636-FF2B-2CBB04EC0BA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pic>
        <p:nvPicPr>
          <p:cNvPr id="7" name="Picture 6" descr="A diagram of a computer program&#10;&#10;AI-generated content may be incorrect.">
            <a:extLst>
              <a:ext uri="{FF2B5EF4-FFF2-40B4-BE49-F238E27FC236}">
                <a16:creationId xmlns:a16="http://schemas.microsoft.com/office/drawing/2014/main" id="{A4B3695E-B668-AB9F-6EB2-9B916398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740" y="1733109"/>
            <a:ext cx="5976223" cy="4061404"/>
          </a:xfrm>
          <a:prstGeom prst="rect">
            <a:avLst/>
          </a:prstGeom>
        </p:spPr>
      </p:pic>
    </p:spTree>
    <p:extLst>
      <p:ext uri="{BB962C8B-B14F-4D97-AF65-F5344CB8AC3E}">
        <p14:creationId xmlns:p14="http://schemas.microsoft.com/office/powerpoint/2010/main" val="198414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95D0F-978E-3EA1-437A-B246B05FAC68}"/>
              </a:ext>
            </a:extLst>
          </p:cNvPr>
          <p:cNvSpPr>
            <a:spLocks noGrp="1"/>
          </p:cNvSpPr>
          <p:nvPr>
            <p:ph type="ctrTitle"/>
          </p:nvPr>
        </p:nvSpPr>
        <p:spPr/>
        <p:txBody>
          <a:bodyPr/>
          <a:lstStyle/>
          <a:p>
            <a:r>
              <a:rPr lang="en-GB" dirty="0"/>
              <a:t>Source of Test Data</a:t>
            </a:r>
          </a:p>
        </p:txBody>
      </p:sp>
      <p:sp>
        <p:nvSpPr>
          <p:cNvPr id="3" name="Text Placeholder 2">
            <a:extLst>
              <a:ext uri="{FF2B5EF4-FFF2-40B4-BE49-F238E27FC236}">
                <a16:creationId xmlns:a16="http://schemas.microsoft.com/office/drawing/2014/main" id="{C0B8A137-06DB-40D7-13AF-2100F1BD5BD2}"/>
              </a:ext>
            </a:extLst>
          </p:cNvPr>
          <p:cNvSpPr>
            <a:spLocks noGrp="1"/>
          </p:cNvSpPr>
          <p:nvPr>
            <p:ph type="body" sz="quarter" idx="14"/>
          </p:nvPr>
        </p:nvSpPr>
        <p:spPr/>
        <p:txBody>
          <a:bodyPr/>
          <a:lstStyle/>
          <a:p>
            <a:r>
              <a:rPr lang="en-GB" b="1" dirty="0"/>
              <a:t>Consider the following scenario:</a:t>
            </a:r>
          </a:p>
          <a:p>
            <a:pPr marL="285750" indent="-285750">
              <a:buFont typeface="Arial" panose="020B0604020202020204" pitchFamily="34" charset="0"/>
              <a:buChar char="•"/>
            </a:pPr>
            <a:r>
              <a:rPr lang="en-GB" dirty="0"/>
              <a:t>You are part of a consultancy working with the government (UK), a rail infrastructure management team (NR), and the construction companies that maintain and build the rail infrastructure.</a:t>
            </a:r>
          </a:p>
          <a:p>
            <a:pPr marL="285750" indent="-285750">
              <a:buFont typeface="Arial" panose="020B0604020202020204" pitchFamily="34" charset="0"/>
              <a:buChar char="•"/>
            </a:pPr>
            <a:r>
              <a:rPr lang="en-GB" dirty="0"/>
              <a:t>Your company helps to coordinate the three parties above.</a:t>
            </a:r>
          </a:p>
          <a:p>
            <a:pPr marL="285750" indent="-285750">
              <a:buFont typeface="Arial" panose="020B0604020202020204" pitchFamily="34" charset="0"/>
              <a:buChar char="•"/>
            </a:pPr>
            <a:r>
              <a:rPr lang="en-GB" dirty="0"/>
              <a:t>NR and the construction companies purchase components from other companies further down the chain.</a:t>
            </a:r>
          </a:p>
          <a:p>
            <a:endParaRPr lang="en-GB" dirty="0"/>
          </a:p>
        </p:txBody>
      </p:sp>
      <p:sp>
        <p:nvSpPr>
          <p:cNvPr id="4" name="Text Placeholder 3">
            <a:extLst>
              <a:ext uri="{FF2B5EF4-FFF2-40B4-BE49-F238E27FC236}">
                <a16:creationId xmlns:a16="http://schemas.microsoft.com/office/drawing/2014/main" id="{17EBD822-CB07-CA53-8570-66A9257FCEDB}"/>
              </a:ext>
            </a:extLst>
          </p:cNvPr>
          <p:cNvSpPr>
            <a:spLocks noGrp="1"/>
          </p:cNvSpPr>
          <p:nvPr>
            <p:ph type="body" sz="quarter" idx="15"/>
          </p:nvPr>
        </p:nvSpPr>
        <p:spPr/>
        <p:txBody>
          <a:bodyPr/>
          <a:lstStyle/>
          <a:p>
            <a:endParaRPr lang="en-GB" dirty="0"/>
          </a:p>
        </p:txBody>
      </p:sp>
      <p:sp>
        <p:nvSpPr>
          <p:cNvPr id="5" name="Slide Number Placeholder 4">
            <a:extLst>
              <a:ext uri="{FF2B5EF4-FFF2-40B4-BE49-F238E27FC236}">
                <a16:creationId xmlns:a16="http://schemas.microsoft.com/office/drawing/2014/main" id="{7A023403-5D1E-FD12-E47B-5288C11CD91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pic>
        <p:nvPicPr>
          <p:cNvPr id="7" name="Picture 2">
            <a:extLst>
              <a:ext uri="{FF2B5EF4-FFF2-40B4-BE49-F238E27FC236}">
                <a16:creationId xmlns:a16="http://schemas.microsoft.com/office/drawing/2014/main" id="{FDA99302-1398-C31F-C5C0-11C9A05B2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122" y="3708069"/>
            <a:ext cx="3129664" cy="2086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947779-BF52-F343-9789-7E364B3A95AC}"/>
              </a:ext>
            </a:extLst>
          </p:cNvPr>
          <p:cNvPicPr>
            <a:picLocks noChangeAspect="1"/>
          </p:cNvPicPr>
          <p:nvPr/>
        </p:nvPicPr>
        <p:blipFill>
          <a:blip r:embed="rId3"/>
          <a:stretch>
            <a:fillRect/>
          </a:stretch>
        </p:blipFill>
        <p:spPr>
          <a:xfrm>
            <a:off x="7466030" y="1722107"/>
            <a:ext cx="3777891" cy="1898940"/>
          </a:xfrm>
          <a:prstGeom prst="rect">
            <a:avLst/>
          </a:prstGeom>
        </p:spPr>
      </p:pic>
    </p:spTree>
    <p:extLst>
      <p:ext uri="{BB962C8B-B14F-4D97-AF65-F5344CB8AC3E}">
        <p14:creationId xmlns:p14="http://schemas.microsoft.com/office/powerpoint/2010/main" val="122440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9A0A-6D77-9513-301E-A964BB501435}"/>
              </a:ext>
            </a:extLst>
          </p:cNvPr>
          <p:cNvSpPr>
            <a:spLocks noGrp="1"/>
          </p:cNvSpPr>
          <p:nvPr>
            <p:ph type="ctrTitle"/>
          </p:nvPr>
        </p:nvSpPr>
        <p:spPr/>
        <p:txBody>
          <a:bodyPr/>
          <a:lstStyle/>
          <a:p>
            <a:r>
              <a:rPr lang="en-GB" dirty="0"/>
              <a:t>Upgrade Scenario</a:t>
            </a:r>
          </a:p>
        </p:txBody>
      </p:sp>
      <p:sp>
        <p:nvSpPr>
          <p:cNvPr id="3" name="Text Placeholder 2">
            <a:extLst>
              <a:ext uri="{FF2B5EF4-FFF2-40B4-BE49-F238E27FC236}">
                <a16:creationId xmlns:a16="http://schemas.microsoft.com/office/drawing/2014/main" id="{3A695C8C-0C3A-46F5-40C7-66A62E38D881}"/>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59324D30-917C-6444-551E-261CA86400DC}"/>
              </a:ext>
            </a:extLst>
          </p:cNvPr>
          <p:cNvSpPr>
            <a:spLocks noGrp="1"/>
          </p:cNvSpPr>
          <p:nvPr>
            <p:ph type="body" sz="quarter" idx="15"/>
          </p:nvPr>
        </p:nvSpPr>
        <p:spPr/>
        <p:txBody>
          <a:bodyPr/>
          <a:lstStyle/>
          <a:p>
            <a:r>
              <a:rPr lang="en-GB" b="1" dirty="0"/>
              <a:t>Birmingham to London</a:t>
            </a:r>
          </a:p>
          <a:p>
            <a:pPr marL="285750" indent="-285750">
              <a:buFont typeface="Arial" panose="020B0604020202020204" pitchFamily="34" charset="0"/>
              <a:buChar char="•"/>
            </a:pPr>
            <a:r>
              <a:rPr lang="en-GB" dirty="0"/>
              <a:t>New track </a:t>
            </a:r>
          </a:p>
          <a:p>
            <a:pPr marL="285750" indent="-285750">
              <a:buFont typeface="Arial" panose="020B0604020202020204" pitchFamily="34" charset="0"/>
              <a:buChar char="•"/>
            </a:pPr>
            <a:r>
              <a:rPr lang="en-GB" dirty="0"/>
              <a:t>New route </a:t>
            </a:r>
          </a:p>
          <a:p>
            <a:pPr marL="285750" indent="-285750">
              <a:buFont typeface="Arial" panose="020B0604020202020204" pitchFamily="34" charset="0"/>
              <a:buChar char="•"/>
            </a:pPr>
            <a:r>
              <a:rPr lang="en-GB" dirty="0"/>
              <a:t>Must accommodate </a:t>
            </a:r>
          </a:p>
          <a:p>
            <a:pPr marL="971550" lvl="1" indent="-285750"/>
            <a:r>
              <a:rPr lang="en-GB" dirty="0"/>
              <a:t>New high-speed rolling stock </a:t>
            </a:r>
          </a:p>
          <a:p>
            <a:pPr marL="971550" lvl="1" indent="-285750"/>
            <a:r>
              <a:rPr lang="en-GB" dirty="0"/>
              <a:t>Engines and carriages</a:t>
            </a:r>
          </a:p>
          <a:p>
            <a:pPr marL="285750" indent="-285750">
              <a:buFont typeface="Arial" panose="020B0604020202020204" pitchFamily="34" charset="0"/>
              <a:buChar char="•"/>
            </a:pPr>
            <a:r>
              <a:rPr lang="en-GB" dirty="0"/>
              <a:t>Old tracks would buckle under new rolling stock.</a:t>
            </a:r>
          </a:p>
          <a:p>
            <a:endParaRPr lang="en-GB" dirty="0"/>
          </a:p>
        </p:txBody>
      </p:sp>
      <p:sp>
        <p:nvSpPr>
          <p:cNvPr id="5" name="Slide Number Placeholder 4">
            <a:extLst>
              <a:ext uri="{FF2B5EF4-FFF2-40B4-BE49-F238E27FC236}">
                <a16:creationId xmlns:a16="http://schemas.microsoft.com/office/drawing/2014/main" id="{19CC3B68-3514-F0EE-73A3-97185F979F11}"/>
              </a:ext>
            </a:extLst>
          </p:cNvPr>
          <p:cNvSpPr>
            <a:spLocks noGrp="1"/>
          </p:cNvSpPr>
          <p:nvPr>
            <p:ph type="sldNum" sz="quarter" idx="12"/>
          </p:nvPr>
        </p:nvSpPr>
        <p:spPr/>
        <p:txBody>
          <a:bodyPr/>
          <a:lstStyle/>
          <a:p>
            <a:fld id="{F3469444-D02B-D446-9CF8-19DEDDE073D1}" type="slidenum">
              <a:rPr lang="en-US" smtClean="0"/>
              <a:pPr/>
              <a:t>17</a:t>
            </a:fld>
            <a:endParaRPr lang="en-US" dirty="0"/>
          </a:p>
        </p:txBody>
      </p:sp>
      <p:pic>
        <p:nvPicPr>
          <p:cNvPr id="11" name="Picture 10" descr="A map of a train track&#10;&#10;AI-generated content may be incorrect.">
            <a:extLst>
              <a:ext uri="{FF2B5EF4-FFF2-40B4-BE49-F238E27FC236}">
                <a16:creationId xmlns:a16="http://schemas.microsoft.com/office/drawing/2014/main" id="{B6065FB7-5201-A003-D185-E5FF8E324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19" y="1733108"/>
            <a:ext cx="5047311" cy="4004752"/>
          </a:xfrm>
          <a:prstGeom prst="rect">
            <a:avLst/>
          </a:prstGeom>
        </p:spPr>
      </p:pic>
    </p:spTree>
    <p:extLst>
      <p:ext uri="{BB962C8B-B14F-4D97-AF65-F5344CB8AC3E}">
        <p14:creationId xmlns:p14="http://schemas.microsoft.com/office/powerpoint/2010/main" val="168586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AI-generated content may be incorrect.">
            <a:extLst>
              <a:ext uri="{FF2B5EF4-FFF2-40B4-BE49-F238E27FC236}">
                <a16:creationId xmlns:a16="http://schemas.microsoft.com/office/drawing/2014/main" id="{2B79B62E-BBD6-2C9D-63BE-D878321D5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91" y="1687051"/>
            <a:ext cx="5779659" cy="4153518"/>
          </a:xfrm>
          <a:prstGeom prst="rect">
            <a:avLst/>
          </a:prstGeom>
        </p:spPr>
      </p:pic>
      <p:sp>
        <p:nvSpPr>
          <p:cNvPr id="2" name="Title 1">
            <a:extLst>
              <a:ext uri="{FF2B5EF4-FFF2-40B4-BE49-F238E27FC236}">
                <a16:creationId xmlns:a16="http://schemas.microsoft.com/office/drawing/2014/main" id="{B10A43AE-1CE4-B9FB-8EC9-CF7B1CCD24CE}"/>
              </a:ext>
            </a:extLst>
          </p:cNvPr>
          <p:cNvSpPr>
            <a:spLocks noGrp="1"/>
          </p:cNvSpPr>
          <p:nvPr>
            <p:ph type="ctrTitle"/>
          </p:nvPr>
        </p:nvSpPr>
        <p:spPr/>
        <p:txBody>
          <a:bodyPr/>
          <a:lstStyle/>
          <a:p>
            <a:r>
              <a:rPr lang="en-GB" dirty="0"/>
              <a:t>Hierarchy of Commands</a:t>
            </a:r>
          </a:p>
        </p:txBody>
      </p:sp>
      <p:sp>
        <p:nvSpPr>
          <p:cNvPr id="3" name="Text Placeholder 2">
            <a:extLst>
              <a:ext uri="{FF2B5EF4-FFF2-40B4-BE49-F238E27FC236}">
                <a16:creationId xmlns:a16="http://schemas.microsoft.com/office/drawing/2014/main" id="{734A051E-68D6-0A89-3081-8DF69AD87241}"/>
              </a:ext>
            </a:extLst>
          </p:cNvPr>
          <p:cNvSpPr>
            <a:spLocks noGrp="1"/>
          </p:cNvSpPr>
          <p:nvPr>
            <p:ph type="body" sz="quarter" idx="14"/>
          </p:nvPr>
        </p:nvSpPr>
        <p:spPr/>
        <p:txBody>
          <a:bodyPr/>
          <a:lstStyle/>
          <a:p>
            <a:pPr marL="342900" indent="-342900">
              <a:buFont typeface="+mj-lt"/>
              <a:buAutoNum type="arabicPeriod"/>
            </a:pPr>
            <a:r>
              <a:rPr lang="en-GB" dirty="0"/>
              <a:t>The government mandates certain requirements on the rail industry. </a:t>
            </a:r>
          </a:p>
          <a:p>
            <a:pPr marL="342900" indent="-342900">
              <a:buFont typeface="+mj-lt"/>
              <a:buAutoNum type="arabicPeriod"/>
            </a:pPr>
            <a:r>
              <a:rPr lang="en-GB" dirty="0"/>
              <a:t>NR interprets those requirements and ensure that they are delivered by the tier 1 construction firms. </a:t>
            </a:r>
          </a:p>
          <a:p>
            <a:pPr marL="342900" indent="-342900">
              <a:buFont typeface="+mj-lt"/>
              <a:buAutoNum type="arabicPeriod"/>
            </a:pPr>
            <a:r>
              <a:rPr lang="en-GB" dirty="0"/>
              <a:t>NR may also add other requirements to the mix based on their experience and knowledge of the industry.</a:t>
            </a:r>
          </a:p>
          <a:p>
            <a:pPr marL="342900" indent="-342900">
              <a:buFont typeface="+mj-lt"/>
              <a:buAutoNum type="arabicPeriod"/>
            </a:pPr>
            <a:r>
              <a:rPr lang="en-GB" dirty="0"/>
              <a:t>NR and tier 1 construction companies work with component providers to decide on the components required to meet the requirements.</a:t>
            </a:r>
          </a:p>
          <a:p>
            <a:endParaRPr lang="en-GB" dirty="0"/>
          </a:p>
        </p:txBody>
      </p:sp>
      <p:sp>
        <p:nvSpPr>
          <p:cNvPr id="5" name="Slide Number Placeholder 4">
            <a:extLst>
              <a:ext uri="{FF2B5EF4-FFF2-40B4-BE49-F238E27FC236}">
                <a16:creationId xmlns:a16="http://schemas.microsoft.com/office/drawing/2014/main" id="{A0FD15C8-1262-98A0-C3D7-A07921056D05}"/>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10" name="TextBox 9">
            <a:extLst>
              <a:ext uri="{FF2B5EF4-FFF2-40B4-BE49-F238E27FC236}">
                <a16:creationId xmlns:a16="http://schemas.microsoft.com/office/drawing/2014/main" id="{D9CA90A1-EFE3-498F-3313-CD2BA99AE041}"/>
              </a:ext>
            </a:extLst>
          </p:cNvPr>
          <p:cNvSpPr txBox="1"/>
          <p:nvPr/>
        </p:nvSpPr>
        <p:spPr>
          <a:xfrm>
            <a:off x="7086600" y="1904549"/>
            <a:ext cx="1296054" cy="359129"/>
          </a:xfrm>
          <a:prstGeom prst="rect">
            <a:avLst/>
          </a:prstGeom>
        </p:spPr>
        <p:txBody>
          <a:bodyPr vert="horz" wrap="none" lIns="0" tIns="0" rIns="0" bIns="0" rtlCol="0" anchor="t" anchorCtr="0">
            <a:normAutofit/>
          </a:bodyPr>
          <a:lstStyle/>
          <a:p>
            <a:pPr algn="l"/>
            <a:r>
              <a:rPr lang="en-GB" dirty="0"/>
              <a:t>Government</a:t>
            </a:r>
          </a:p>
        </p:txBody>
      </p:sp>
      <p:sp>
        <p:nvSpPr>
          <p:cNvPr id="11" name="TextBox 10">
            <a:extLst>
              <a:ext uri="{FF2B5EF4-FFF2-40B4-BE49-F238E27FC236}">
                <a16:creationId xmlns:a16="http://schemas.microsoft.com/office/drawing/2014/main" id="{890E83F7-B752-036E-1B53-190BBC2CBB50}"/>
              </a:ext>
            </a:extLst>
          </p:cNvPr>
          <p:cNvSpPr txBox="1"/>
          <p:nvPr/>
        </p:nvSpPr>
        <p:spPr>
          <a:xfrm>
            <a:off x="6354039" y="2481176"/>
            <a:ext cx="2069727" cy="359129"/>
          </a:xfrm>
          <a:prstGeom prst="rect">
            <a:avLst/>
          </a:prstGeom>
        </p:spPr>
        <p:txBody>
          <a:bodyPr vert="horz" wrap="none" lIns="0" tIns="0" rIns="0" bIns="0" rtlCol="0" anchor="t" anchorCtr="0">
            <a:normAutofit/>
          </a:bodyPr>
          <a:lstStyle/>
          <a:p>
            <a:pPr algn="l"/>
            <a:r>
              <a:rPr lang="en-GB" dirty="0"/>
              <a:t>Network Rail (NR)</a:t>
            </a:r>
          </a:p>
        </p:txBody>
      </p:sp>
      <p:sp>
        <p:nvSpPr>
          <p:cNvPr id="12" name="TextBox 11">
            <a:extLst>
              <a:ext uri="{FF2B5EF4-FFF2-40B4-BE49-F238E27FC236}">
                <a16:creationId xmlns:a16="http://schemas.microsoft.com/office/drawing/2014/main" id="{D8D2FBD5-4B2F-3BA7-EFF3-7C5AAA61C2CA}"/>
              </a:ext>
            </a:extLst>
          </p:cNvPr>
          <p:cNvSpPr txBox="1"/>
          <p:nvPr/>
        </p:nvSpPr>
        <p:spPr>
          <a:xfrm>
            <a:off x="6019800" y="3579101"/>
            <a:ext cx="1450822" cy="761336"/>
          </a:xfrm>
          <a:prstGeom prst="rect">
            <a:avLst/>
          </a:prstGeom>
        </p:spPr>
        <p:txBody>
          <a:bodyPr vert="horz" wrap="none" lIns="0" tIns="0" rIns="0" bIns="0" rtlCol="0" anchor="t" anchorCtr="0">
            <a:normAutofit fontScale="92500" lnSpcReduction="10000"/>
          </a:bodyPr>
          <a:lstStyle/>
          <a:p>
            <a:pPr algn="l"/>
            <a:r>
              <a:rPr lang="en-GB" dirty="0"/>
              <a:t>               Tier 1 </a:t>
            </a:r>
          </a:p>
          <a:p>
            <a:pPr algn="l"/>
            <a:r>
              <a:rPr lang="en-GB" dirty="0"/>
              <a:t>Construction</a:t>
            </a:r>
          </a:p>
          <a:p>
            <a:pPr algn="l"/>
            <a:r>
              <a:rPr lang="en-GB" dirty="0"/>
              <a:t>       Firms</a:t>
            </a:r>
          </a:p>
        </p:txBody>
      </p:sp>
      <p:sp>
        <p:nvSpPr>
          <p:cNvPr id="13" name="TextBox 12">
            <a:extLst>
              <a:ext uri="{FF2B5EF4-FFF2-40B4-BE49-F238E27FC236}">
                <a16:creationId xmlns:a16="http://schemas.microsoft.com/office/drawing/2014/main" id="{161D7CE9-AC8F-F6DF-85B2-1F8E418A75E8}"/>
              </a:ext>
            </a:extLst>
          </p:cNvPr>
          <p:cNvSpPr txBox="1"/>
          <p:nvPr/>
        </p:nvSpPr>
        <p:spPr>
          <a:xfrm>
            <a:off x="4953626" y="5235181"/>
            <a:ext cx="1450822" cy="488178"/>
          </a:xfrm>
          <a:prstGeom prst="rect">
            <a:avLst/>
          </a:prstGeom>
        </p:spPr>
        <p:txBody>
          <a:bodyPr vert="horz" wrap="none" lIns="0" tIns="0" rIns="0" bIns="0" rtlCol="0" anchor="t" anchorCtr="0">
            <a:normAutofit fontScale="92500" lnSpcReduction="10000"/>
          </a:bodyPr>
          <a:lstStyle/>
          <a:p>
            <a:pPr algn="l"/>
            <a:r>
              <a:rPr lang="en-GB" dirty="0"/>
              <a:t>Component</a:t>
            </a:r>
          </a:p>
          <a:p>
            <a:pPr algn="l"/>
            <a:r>
              <a:rPr lang="en-GB" dirty="0"/>
              <a:t> Providers</a:t>
            </a:r>
          </a:p>
        </p:txBody>
      </p:sp>
      <p:sp>
        <p:nvSpPr>
          <p:cNvPr id="14" name="TextBox 13">
            <a:extLst>
              <a:ext uri="{FF2B5EF4-FFF2-40B4-BE49-F238E27FC236}">
                <a16:creationId xmlns:a16="http://schemas.microsoft.com/office/drawing/2014/main" id="{101531AE-EC1D-67ED-326F-E1C500581547}"/>
              </a:ext>
            </a:extLst>
          </p:cNvPr>
          <p:cNvSpPr txBox="1"/>
          <p:nvPr/>
        </p:nvSpPr>
        <p:spPr>
          <a:xfrm>
            <a:off x="9089596" y="1904549"/>
            <a:ext cx="1450822" cy="359129"/>
          </a:xfrm>
          <a:prstGeom prst="rect">
            <a:avLst/>
          </a:prstGeom>
        </p:spPr>
        <p:txBody>
          <a:bodyPr vert="horz" wrap="none" lIns="0" tIns="0" rIns="0" bIns="0" rtlCol="0" anchor="t" anchorCtr="0">
            <a:normAutofit/>
          </a:bodyPr>
          <a:lstStyle/>
          <a:p>
            <a:pPr algn="l"/>
            <a:r>
              <a:rPr lang="en-GB" dirty="0"/>
              <a:t>Requirements</a:t>
            </a:r>
          </a:p>
        </p:txBody>
      </p:sp>
      <p:sp>
        <p:nvSpPr>
          <p:cNvPr id="15" name="TextBox 14">
            <a:extLst>
              <a:ext uri="{FF2B5EF4-FFF2-40B4-BE49-F238E27FC236}">
                <a16:creationId xmlns:a16="http://schemas.microsoft.com/office/drawing/2014/main" id="{164CD7E4-8DAE-D521-30B9-83663107C978}"/>
              </a:ext>
            </a:extLst>
          </p:cNvPr>
          <p:cNvSpPr txBox="1"/>
          <p:nvPr/>
        </p:nvSpPr>
        <p:spPr>
          <a:xfrm>
            <a:off x="9304082" y="2377348"/>
            <a:ext cx="2332504" cy="1077717"/>
          </a:xfrm>
          <a:prstGeom prst="rect">
            <a:avLst/>
          </a:prstGeom>
        </p:spPr>
        <p:txBody>
          <a:bodyPr vert="horz" wrap="none" lIns="0" tIns="0" rIns="0" bIns="0" rtlCol="0" anchor="t" anchorCtr="0">
            <a:normAutofit/>
          </a:bodyPr>
          <a:lstStyle/>
          <a:p>
            <a:pPr algn="l"/>
            <a:r>
              <a:rPr lang="en-GB" dirty="0"/>
              <a:t>Interpretation of Government </a:t>
            </a:r>
          </a:p>
          <a:p>
            <a:pPr algn="l"/>
            <a:r>
              <a:rPr lang="en-GB" dirty="0"/>
              <a:t>   Requirements, plus </a:t>
            </a:r>
          </a:p>
          <a:p>
            <a:pPr algn="l"/>
            <a:r>
              <a:rPr lang="en-GB" dirty="0"/>
              <a:t>       additional Requirements</a:t>
            </a:r>
          </a:p>
        </p:txBody>
      </p:sp>
      <p:sp>
        <p:nvSpPr>
          <p:cNvPr id="16" name="TextBox 15">
            <a:extLst>
              <a:ext uri="{FF2B5EF4-FFF2-40B4-BE49-F238E27FC236}">
                <a16:creationId xmlns:a16="http://schemas.microsoft.com/office/drawing/2014/main" id="{1824D475-6645-CE7F-2DBE-0A04373A069C}"/>
              </a:ext>
            </a:extLst>
          </p:cNvPr>
          <p:cNvSpPr txBox="1"/>
          <p:nvPr/>
        </p:nvSpPr>
        <p:spPr>
          <a:xfrm>
            <a:off x="10150396" y="3588673"/>
            <a:ext cx="1450822" cy="850236"/>
          </a:xfrm>
          <a:prstGeom prst="rect">
            <a:avLst/>
          </a:prstGeom>
        </p:spPr>
        <p:txBody>
          <a:bodyPr vert="horz" wrap="none" lIns="0" tIns="0" rIns="0" bIns="0" rtlCol="0" anchor="t" anchorCtr="0">
            <a:normAutofit/>
          </a:bodyPr>
          <a:lstStyle/>
          <a:p>
            <a:pPr algn="l"/>
            <a:r>
              <a:rPr lang="en-GB" dirty="0"/>
              <a:t>Deployment </a:t>
            </a:r>
          </a:p>
          <a:p>
            <a:pPr algn="l"/>
            <a:r>
              <a:rPr lang="en-GB" dirty="0"/>
              <a:t>     of the </a:t>
            </a:r>
          </a:p>
          <a:p>
            <a:pPr algn="l"/>
            <a:r>
              <a:rPr lang="en-GB" dirty="0"/>
              <a:t>        requirements</a:t>
            </a:r>
          </a:p>
        </p:txBody>
      </p:sp>
      <p:sp>
        <p:nvSpPr>
          <p:cNvPr id="17" name="TextBox 16">
            <a:extLst>
              <a:ext uri="{FF2B5EF4-FFF2-40B4-BE49-F238E27FC236}">
                <a16:creationId xmlns:a16="http://schemas.microsoft.com/office/drawing/2014/main" id="{1553B2BF-5CB7-460B-8EFC-43D8705BF318}"/>
              </a:ext>
            </a:extLst>
          </p:cNvPr>
          <p:cNvSpPr txBox="1"/>
          <p:nvPr/>
        </p:nvSpPr>
        <p:spPr>
          <a:xfrm>
            <a:off x="11022668" y="5150272"/>
            <a:ext cx="1450822" cy="537220"/>
          </a:xfrm>
          <a:prstGeom prst="rect">
            <a:avLst/>
          </a:prstGeom>
        </p:spPr>
        <p:txBody>
          <a:bodyPr vert="horz" wrap="none" lIns="0" tIns="0" rIns="0" bIns="0" rtlCol="0" anchor="t" anchorCtr="0">
            <a:normAutofit lnSpcReduction="10000"/>
          </a:bodyPr>
          <a:lstStyle/>
          <a:p>
            <a:pPr algn="l"/>
            <a:r>
              <a:rPr lang="en-GB" dirty="0"/>
              <a:t>Creation of</a:t>
            </a:r>
          </a:p>
          <a:p>
            <a:pPr algn="l"/>
            <a:r>
              <a:rPr lang="en-GB" dirty="0"/>
              <a:t>components</a:t>
            </a:r>
          </a:p>
        </p:txBody>
      </p:sp>
    </p:spTree>
    <p:extLst>
      <p:ext uri="{BB962C8B-B14F-4D97-AF65-F5344CB8AC3E}">
        <p14:creationId xmlns:p14="http://schemas.microsoft.com/office/powerpoint/2010/main" val="458905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1FCA-D986-DF72-FA79-B29D35767961}"/>
            </a:ext>
          </a:extLst>
        </p:cNvPr>
        <p:cNvGrpSpPr/>
        <p:nvPr/>
      </p:nvGrpSpPr>
      <p:grpSpPr>
        <a:xfrm>
          <a:off x="0" y="0"/>
          <a:ext cx="0" cy="0"/>
          <a:chOff x="0" y="0"/>
          <a:chExt cx="0" cy="0"/>
        </a:xfrm>
      </p:grpSpPr>
      <p:pic>
        <p:nvPicPr>
          <p:cNvPr id="9" name="Picture 8" descr="A screenshot of a video game&#10;&#10;AI-generated content may be incorrect.">
            <a:extLst>
              <a:ext uri="{FF2B5EF4-FFF2-40B4-BE49-F238E27FC236}">
                <a16:creationId xmlns:a16="http://schemas.microsoft.com/office/drawing/2014/main" id="{6424EFA6-B5F8-157D-DB74-14CE826F0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91" y="1687051"/>
            <a:ext cx="5779659" cy="4153518"/>
          </a:xfrm>
          <a:prstGeom prst="rect">
            <a:avLst/>
          </a:prstGeom>
        </p:spPr>
      </p:pic>
      <p:sp>
        <p:nvSpPr>
          <p:cNvPr id="2" name="Title 1">
            <a:extLst>
              <a:ext uri="{FF2B5EF4-FFF2-40B4-BE49-F238E27FC236}">
                <a16:creationId xmlns:a16="http://schemas.microsoft.com/office/drawing/2014/main" id="{D8453C99-25E8-373D-7B07-65709DC718BA}"/>
              </a:ext>
            </a:extLst>
          </p:cNvPr>
          <p:cNvSpPr>
            <a:spLocks noGrp="1"/>
          </p:cNvSpPr>
          <p:nvPr>
            <p:ph type="ctrTitle"/>
          </p:nvPr>
        </p:nvSpPr>
        <p:spPr/>
        <p:txBody>
          <a:bodyPr/>
          <a:lstStyle/>
          <a:p>
            <a:r>
              <a:rPr lang="en-GB" dirty="0"/>
              <a:t>So where is the Unit Test?</a:t>
            </a:r>
          </a:p>
        </p:txBody>
      </p:sp>
      <p:sp>
        <p:nvSpPr>
          <p:cNvPr id="3" name="Text Placeholder 2">
            <a:extLst>
              <a:ext uri="{FF2B5EF4-FFF2-40B4-BE49-F238E27FC236}">
                <a16:creationId xmlns:a16="http://schemas.microsoft.com/office/drawing/2014/main" id="{5A1FCECE-A747-4D99-FF78-5E1E676F83A7}"/>
              </a:ext>
            </a:extLst>
          </p:cNvPr>
          <p:cNvSpPr>
            <a:spLocks noGrp="1"/>
          </p:cNvSpPr>
          <p:nvPr>
            <p:ph type="body" sz="quarter" idx="14"/>
          </p:nvPr>
        </p:nvSpPr>
        <p:spPr/>
        <p:txBody>
          <a:bodyPr/>
          <a:lstStyle/>
          <a:p>
            <a:r>
              <a:rPr lang="en-GB" dirty="0"/>
              <a:t>If there is a trackside problem who is responsible for fixing it? </a:t>
            </a:r>
          </a:p>
          <a:p>
            <a:pPr marL="285750" indent="-285750">
              <a:buFont typeface="Arial" panose="020B0604020202020204" pitchFamily="34" charset="0"/>
              <a:buChar char="•"/>
            </a:pPr>
            <a:r>
              <a:rPr lang="en-GB" dirty="0"/>
              <a:t>Government?</a:t>
            </a:r>
          </a:p>
          <a:p>
            <a:pPr marL="285750" indent="-285750">
              <a:buFont typeface="Arial" panose="020B0604020202020204" pitchFamily="34" charset="0"/>
              <a:buChar char="•"/>
            </a:pPr>
            <a:r>
              <a:rPr lang="en-GB" dirty="0"/>
              <a:t>NR?</a:t>
            </a:r>
          </a:p>
          <a:p>
            <a:pPr marL="285750" indent="-285750">
              <a:buFont typeface="Arial" panose="020B0604020202020204" pitchFamily="34" charset="0"/>
              <a:buChar char="•"/>
            </a:pPr>
            <a:r>
              <a:rPr lang="en-GB" dirty="0"/>
              <a:t>Tier 1 companies?</a:t>
            </a:r>
          </a:p>
          <a:p>
            <a:pPr marL="285750" indent="-285750">
              <a:buFont typeface="Arial" panose="020B0604020202020204" pitchFamily="34" charset="0"/>
              <a:buChar char="•"/>
            </a:pPr>
            <a:r>
              <a:rPr lang="en-GB" dirty="0"/>
              <a:t>Component providers?</a:t>
            </a:r>
          </a:p>
          <a:p>
            <a:endParaRPr lang="en-GB" dirty="0"/>
          </a:p>
          <a:p>
            <a:r>
              <a:rPr lang="en-GB" dirty="0"/>
              <a:t>In software, </a:t>
            </a:r>
            <a:r>
              <a:rPr lang="en-GB" b="1" dirty="0"/>
              <a:t>TDD</a:t>
            </a:r>
            <a:r>
              <a:rPr lang="en-GB" dirty="0"/>
              <a:t> traditionally sits at the </a:t>
            </a:r>
            <a:r>
              <a:rPr lang="en-GB" b="1" dirty="0"/>
              <a:t>software component level</a:t>
            </a:r>
          </a:p>
        </p:txBody>
      </p:sp>
      <p:sp>
        <p:nvSpPr>
          <p:cNvPr id="5" name="Slide Number Placeholder 4">
            <a:extLst>
              <a:ext uri="{FF2B5EF4-FFF2-40B4-BE49-F238E27FC236}">
                <a16:creationId xmlns:a16="http://schemas.microsoft.com/office/drawing/2014/main" id="{B2414F4D-E7D9-C627-EAEB-B4F2DE8F9B19}"/>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10" name="TextBox 9">
            <a:extLst>
              <a:ext uri="{FF2B5EF4-FFF2-40B4-BE49-F238E27FC236}">
                <a16:creationId xmlns:a16="http://schemas.microsoft.com/office/drawing/2014/main" id="{5EB18363-5F0E-D374-D6BB-18C8ADCBD39B}"/>
              </a:ext>
            </a:extLst>
          </p:cNvPr>
          <p:cNvSpPr txBox="1"/>
          <p:nvPr/>
        </p:nvSpPr>
        <p:spPr>
          <a:xfrm>
            <a:off x="7086600" y="1904549"/>
            <a:ext cx="1296054" cy="359129"/>
          </a:xfrm>
          <a:prstGeom prst="rect">
            <a:avLst/>
          </a:prstGeom>
        </p:spPr>
        <p:txBody>
          <a:bodyPr vert="horz" wrap="none" lIns="0" tIns="0" rIns="0" bIns="0" rtlCol="0" anchor="t" anchorCtr="0">
            <a:normAutofit/>
          </a:bodyPr>
          <a:lstStyle/>
          <a:p>
            <a:pPr algn="l"/>
            <a:r>
              <a:rPr lang="en-GB" dirty="0"/>
              <a:t>Government</a:t>
            </a:r>
          </a:p>
        </p:txBody>
      </p:sp>
      <p:sp>
        <p:nvSpPr>
          <p:cNvPr id="11" name="TextBox 10">
            <a:extLst>
              <a:ext uri="{FF2B5EF4-FFF2-40B4-BE49-F238E27FC236}">
                <a16:creationId xmlns:a16="http://schemas.microsoft.com/office/drawing/2014/main" id="{E92ACD0A-E379-1357-8EAA-B1F760963798}"/>
              </a:ext>
            </a:extLst>
          </p:cNvPr>
          <p:cNvSpPr txBox="1"/>
          <p:nvPr/>
        </p:nvSpPr>
        <p:spPr>
          <a:xfrm>
            <a:off x="6354039" y="2481176"/>
            <a:ext cx="2069727" cy="359129"/>
          </a:xfrm>
          <a:prstGeom prst="rect">
            <a:avLst/>
          </a:prstGeom>
        </p:spPr>
        <p:txBody>
          <a:bodyPr vert="horz" wrap="none" lIns="0" tIns="0" rIns="0" bIns="0" rtlCol="0" anchor="t" anchorCtr="0">
            <a:normAutofit/>
          </a:bodyPr>
          <a:lstStyle/>
          <a:p>
            <a:pPr algn="l"/>
            <a:r>
              <a:rPr lang="en-GB" dirty="0"/>
              <a:t>Network Rail (NR)</a:t>
            </a:r>
          </a:p>
        </p:txBody>
      </p:sp>
      <p:sp>
        <p:nvSpPr>
          <p:cNvPr id="12" name="TextBox 11">
            <a:extLst>
              <a:ext uri="{FF2B5EF4-FFF2-40B4-BE49-F238E27FC236}">
                <a16:creationId xmlns:a16="http://schemas.microsoft.com/office/drawing/2014/main" id="{006EDB94-6B93-8113-5824-CC7505EF42A4}"/>
              </a:ext>
            </a:extLst>
          </p:cNvPr>
          <p:cNvSpPr txBox="1"/>
          <p:nvPr/>
        </p:nvSpPr>
        <p:spPr>
          <a:xfrm>
            <a:off x="6019800" y="3579101"/>
            <a:ext cx="1450822" cy="761336"/>
          </a:xfrm>
          <a:prstGeom prst="rect">
            <a:avLst/>
          </a:prstGeom>
        </p:spPr>
        <p:txBody>
          <a:bodyPr vert="horz" wrap="none" lIns="0" tIns="0" rIns="0" bIns="0" rtlCol="0" anchor="t" anchorCtr="0">
            <a:normAutofit fontScale="92500" lnSpcReduction="10000"/>
          </a:bodyPr>
          <a:lstStyle/>
          <a:p>
            <a:pPr algn="l"/>
            <a:r>
              <a:rPr lang="en-GB" dirty="0"/>
              <a:t>               Tier 1 </a:t>
            </a:r>
          </a:p>
          <a:p>
            <a:pPr algn="l"/>
            <a:r>
              <a:rPr lang="en-GB" dirty="0"/>
              <a:t>Construction</a:t>
            </a:r>
          </a:p>
          <a:p>
            <a:pPr algn="l"/>
            <a:r>
              <a:rPr lang="en-GB" dirty="0"/>
              <a:t>       Firms</a:t>
            </a:r>
          </a:p>
        </p:txBody>
      </p:sp>
      <p:sp>
        <p:nvSpPr>
          <p:cNvPr id="13" name="TextBox 12">
            <a:extLst>
              <a:ext uri="{FF2B5EF4-FFF2-40B4-BE49-F238E27FC236}">
                <a16:creationId xmlns:a16="http://schemas.microsoft.com/office/drawing/2014/main" id="{DC32F71E-FC3D-60AC-96A7-DEA1FE8E6673}"/>
              </a:ext>
            </a:extLst>
          </p:cNvPr>
          <p:cNvSpPr txBox="1"/>
          <p:nvPr/>
        </p:nvSpPr>
        <p:spPr>
          <a:xfrm>
            <a:off x="4953626" y="5235181"/>
            <a:ext cx="1450822" cy="488178"/>
          </a:xfrm>
          <a:prstGeom prst="rect">
            <a:avLst/>
          </a:prstGeom>
        </p:spPr>
        <p:txBody>
          <a:bodyPr vert="horz" wrap="none" lIns="0" tIns="0" rIns="0" bIns="0" rtlCol="0" anchor="t" anchorCtr="0">
            <a:normAutofit fontScale="92500" lnSpcReduction="10000"/>
          </a:bodyPr>
          <a:lstStyle/>
          <a:p>
            <a:pPr algn="l"/>
            <a:r>
              <a:rPr lang="en-GB" dirty="0"/>
              <a:t>Component</a:t>
            </a:r>
          </a:p>
          <a:p>
            <a:pPr algn="l"/>
            <a:r>
              <a:rPr lang="en-GB" dirty="0"/>
              <a:t> Providers</a:t>
            </a:r>
          </a:p>
        </p:txBody>
      </p:sp>
      <p:sp>
        <p:nvSpPr>
          <p:cNvPr id="14" name="TextBox 13">
            <a:extLst>
              <a:ext uri="{FF2B5EF4-FFF2-40B4-BE49-F238E27FC236}">
                <a16:creationId xmlns:a16="http://schemas.microsoft.com/office/drawing/2014/main" id="{E04A6362-1A83-BCA4-9D43-46F9F63F94AC}"/>
              </a:ext>
            </a:extLst>
          </p:cNvPr>
          <p:cNvSpPr txBox="1"/>
          <p:nvPr/>
        </p:nvSpPr>
        <p:spPr>
          <a:xfrm>
            <a:off x="9089596" y="1904549"/>
            <a:ext cx="1450822" cy="359129"/>
          </a:xfrm>
          <a:prstGeom prst="rect">
            <a:avLst/>
          </a:prstGeom>
        </p:spPr>
        <p:txBody>
          <a:bodyPr vert="horz" wrap="none" lIns="0" tIns="0" rIns="0" bIns="0" rtlCol="0" anchor="t" anchorCtr="0">
            <a:normAutofit/>
          </a:bodyPr>
          <a:lstStyle/>
          <a:p>
            <a:pPr algn="l"/>
            <a:r>
              <a:rPr lang="en-GB" dirty="0"/>
              <a:t>Requirements</a:t>
            </a:r>
          </a:p>
        </p:txBody>
      </p:sp>
      <p:sp>
        <p:nvSpPr>
          <p:cNvPr id="15" name="TextBox 14">
            <a:extLst>
              <a:ext uri="{FF2B5EF4-FFF2-40B4-BE49-F238E27FC236}">
                <a16:creationId xmlns:a16="http://schemas.microsoft.com/office/drawing/2014/main" id="{3D0F1F0B-7525-6DDC-9D6C-B1BE6C30C8AF}"/>
              </a:ext>
            </a:extLst>
          </p:cNvPr>
          <p:cNvSpPr txBox="1"/>
          <p:nvPr/>
        </p:nvSpPr>
        <p:spPr>
          <a:xfrm>
            <a:off x="9304082" y="2377348"/>
            <a:ext cx="2332504" cy="1077717"/>
          </a:xfrm>
          <a:prstGeom prst="rect">
            <a:avLst/>
          </a:prstGeom>
        </p:spPr>
        <p:txBody>
          <a:bodyPr vert="horz" wrap="none" lIns="0" tIns="0" rIns="0" bIns="0" rtlCol="0" anchor="t" anchorCtr="0">
            <a:normAutofit/>
          </a:bodyPr>
          <a:lstStyle/>
          <a:p>
            <a:pPr algn="l"/>
            <a:r>
              <a:rPr lang="en-GB" dirty="0"/>
              <a:t>Interpretation of Government </a:t>
            </a:r>
          </a:p>
          <a:p>
            <a:pPr algn="l"/>
            <a:r>
              <a:rPr lang="en-GB" dirty="0"/>
              <a:t>   Requirements, plus </a:t>
            </a:r>
          </a:p>
          <a:p>
            <a:pPr algn="l"/>
            <a:r>
              <a:rPr lang="en-GB" dirty="0"/>
              <a:t>       additional Requirements</a:t>
            </a:r>
          </a:p>
        </p:txBody>
      </p:sp>
      <p:sp>
        <p:nvSpPr>
          <p:cNvPr id="16" name="TextBox 15">
            <a:extLst>
              <a:ext uri="{FF2B5EF4-FFF2-40B4-BE49-F238E27FC236}">
                <a16:creationId xmlns:a16="http://schemas.microsoft.com/office/drawing/2014/main" id="{0D86932F-074A-2F4C-6E21-29FDAA09472B}"/>
              </a:ext>
            </a:extLst>
          </p:cNvPr>
          <p:cNvSpPr txBox="1"/>
          <p:nvPr/>
        </p:nvSpPr>
        <p:spPr>
          <a:xfrm>
            <a:off x="10150396" y="3588673"/>
            <a:ext cx="1450822" cy="850236"/>
          </a:xfrm>
          <a:prstGeom prst="rect">
            <a:avLst/>
          </a:prstGeom>
        </p:spPr>
        <p:txBody>
          <a:bodyPr vert="horz" wrap="none" lIns="0" tIns="0" rIns="0" bIns="0" rtlCol="0" anchor="t" anchorCtr="0">
            <a:normAutofit/>
          </a:bodyPr>
          <a:lstStyle/>
          <a:p>
            <a:pPr algn="l"/>
            <a:r>
              <a:rPr lang="en-GB" dirty="0"/>
              <a:t>Deployment </a:t>
            </a:r>
          </a:p>
          <a:p>
            <a:pPr algn="l"/>
            <a:r>
              <a:rPr lang="en-GB" dirty="0"/>
              <a:t>     of the </a:t>
            </a:r>
          </a:p>
          <a:p>
            <a:pPr algn="l"/>
            <a:r>
              <a:rPr lang="en-GB" dirty="0"/>
              <a:t>        requirements</a:t>
            </a:r>
          </a:p>
        </p:txBody>
      </p:sp>
      <p:sp>
        <p:nvSpPr>
          <p:cNvPr id="17" name="TextBox 16">
            <a:extLst>
              <a:ext uri="{FF2B5EF4-FFF2-40B4-BE49-F238E27FC236}">
                <a16:creationId xmlns:a16="http://schemas.microsoft.com/office/drawing/2014/main" id="{41FEEDED-079A-2102-C4B8-9699AAC4C479}"/>
              </a:ext>
            </a:extLst>
          </p:cNvPr>
          <p:cNvSpPr txBox="1"/>
          <p:nvPr/>
        </p:nvSpPr>
        <p:spPr>
          <a:xfrm>
            <a:off x="11022668" y="5150272"/>
            <a:ext cx="1450822" cy="537220"/>
          </a:xfrm>
          <a:prstGeom prst="rect">
            <a:avLst/>
          </a:prstGeom>
        </p:spPr>
        <p:txBody>
          <a:bodyPr vert="horz" wrap="none" lIns="0" tIns="0" rIns="0" bIns="0" rtlCol="0" anchor="t" anchorCtr="0">
            <a:normAutofit lnSpcReduction="10000"/>
          </a:bodyPr>
          <a:lstStyle/>
          <a:p>
            <a:pPr algn="l"/>
            <a:r>
              <a:rPr lang="en-GB" dirty="0"/>
              <a:t>Creation of</a:t>
            </a:r>
          </a:p>
          <a:p>
            <a:pPr algn="l"/>
            <a:r>
              <a:rPr lang="en-GB" dirty="0"/>
              <a:t>components</a:t>
            </a:r>
          </a:p>
        </p:txBody>
      </p:sp>
    </p:spTree>
    <p:extLst>
      <p:ext uri="{BB962C8B-B14F-4D97-AF65-F5344CB8AC3E}">
        <p14:creationId xmlns:p14="http://schemas.microsoft.com/office/powerpoint/2010/main" val="250031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BEA1-EE2B-2986-44CE-2891957F2440}"/>
              </a:ext>
            </a:extLst>
          </p:cNvPr>
          <p:cNvSpPr>
            <a:spLocks noGrp="1"/>
          </p:cNvSpPr>
          <p:nvPr>
            <p:ph type="ctrTitle"/>
          </p:nvPr>
        </p:nvSpPr>
        <p:spPr/>
        <p:txBody>
          <a:bodyPr/>
          <a:lstStyle/>
          <a:p>
            <a:r>
              <a:rPr lang="en-US" dirty="0"/>
              <a:t>Course Slides</a:t>
            </a:r>
          </a:p>
        </p:txBody>
      </p:sp>
      <p:sp>
        <p:nvSpPr>
          <p:cNvPr id="3" name="Subtitle 2">
            <a:extLst>
              <a:ext uri="{FF2B5EF4-FFF2-40B4-BE49-F238E27FC236}">
                <a16:creationId xmlns:a16="http://schemas.microsoft.com/office/drawing/2014/main" id="{2C09D1CC-ADAC-1659-10D9-37738043BA2C}"/>
              </a:ext>
            </a:extLst>
          </p:cNvPr>
          <p:cNvSpPr>
            <a:spLocks noGrp="1"/>
          </p:cNvSpPr>
          <p:nvPr>
            <p:ph type="subTitle" idx="1"/>
          </p:nvPr>
        </p:nvSpPr>
        <p:spPr/>
        <p:txBody>
          <a:bodyPr/>
          <a:lstStyle/>
          <a:p>
            <a:r>
              <a:rPr lang="en-US" dirty="0"/>
              <a:t>TDD – Test Driven Development</a:t>
            </a:r>
          </a:p>
        </p:txBody>
      </p:sp>
    </p:spTree>
    <p:extLst>
      <p:ext uri="{BB962C8B-B14F-4D97-AF65-F5344CB8AC3E}">
        <p14:creationId xmlns:p14="http://schemas.microsoft.com/office/powerpoint/2010/main" val="124014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5E346-3517-DF67-1A9E-2A0817D4E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FEB07-D5F5-80B2-846F-CBF18715296A}"/>
              </a:ext>
            </a:extLst>
          </p:cNvPr>
          <p:cNvSpPr>
            <a:spLocks noGrp="1"/>
          </p:cNvSpPr>
          <p:nvPr>
            <p:ph type="ctrTitle"/>
          </p:nvPr>
        </p:nvSpPr>
        <p:spPr/>
        <p:txBody>
          <a:bodyPr/>
          <a:lstStyle/>
          <a:p>
            <a:r>
              <a:rPr lang="en-GB" dirty="0"/>
              <a:t>Structure of Tests</a:t>
            </a:r>
          </a:p>
        </p:txBody>
      </p:sp>
      <p:sp>
        <p:nvSpPr>
          <p:cNvPr id="3" name="Text Placeholder 2">
            <a:extLst>
              <a:ext uri="{FF2B5EF4-FFF2-40B4-BE49-F238E27FC236}">
                <a16:creationId xmlns:a16="http://schemas.microsoft.com/office/drawing/2014/main" id="{88E6C638-3FEB-1686-E496-1F74119CF7A5}"/>
              </a:ext>
            </a:extLst>
          </p:cNvPr>
          <p:cNvSpPr>
            <a:spLocks noGrp="1"/>
          </p:cNvSpPr>
          <p:nvPr>
            <p:ph type="body" sz="quarter" idx="14"/>
          </p:nvPr>
        </p:nvSpPr>
        <p:spPr/>
        <p:txBody>
          <a:bodyPr/>
          <a:lstStyle/>
          <a:p>
            <a:r>
              <a:rPr lang="en-GB" b="1" dirty="0"/>
              <a:t>Tests can come in many forms </a:t>
            </a:r>
          </a:p>
          <a:p>
            <a:pPr marL="285750" indent="-285750">
              <a:buFont typeface="Arial" panose="020B0604020202020204" pitchFamily="34" charset="0"/>
              <a:buChar char="•"/>
            </a:pPr>
            <a:r>
              <a:rPr lang="en-GB" dirty="0"/>
              <a:t>Acceptance criteria statements</a:t>
            </a:r>
          </a:p>
          <a:p>
            <a:pPr marL="285750" indent="-285750">
              <a:buFont typeface="Arial" panose="020B0604020202020204" pitchFamily="34" charset="0"/>
              <a:buChar char="•"/>
            </a:pPr>
            <a:r>
              <a:rPr lang="en-GB" dirty="0"/>
              <a:t>Spec by example</a:t>
            </a:r>
          </a:p>
          <a:p>
            <a:pPr marL="285750" indent="-285750">
              <a:buFont typeface="Arial" panose="020B0604020202020204" pitchFamily="34" charset="0"/>
              <a:buChar char="•"/>
            </a:pPr>
            <a:r>
              <a:rPr lang="en-GB" dirty="0"/>
              <a:t>Truth tables</a:t>
            </a:r>
          </a:p>
          <a:p>
            <a:r>
              <a:rPr lang="en-GB" b="1" dirty="0"/>
              <a:t>All of the above can be defined as state testing</a:t>
            </a:r>
          </a:p>
          <a:p>
            <a:pPr marL="285750" indent="-285750">
              <a:buFont typeface="Arial" panose="020B0604020202020204" pitchFamily="34" charset="0"/>
              <a:buChar char="•"/>
            </a:pPr>
            <a:endParaRPr lang="en-GB" dirty="0"/>
          </a:p>
          <a:p>
            <a:r>
              <a:rPr lang="en-GB" dirty="0"/>
              <a:t>As a software engineer, you have to find a way to get those test values into the tests you are writing for your classes/components</a:t>
            </a:r>
          </a:p>
          <a:p>
            <a:pPr marL="285750" indent="-285750">
              <a:buFont typeface="Arial" panose="020B0604020202020204" pitchFamily="34" charset="0"/>
              <a:buChar char="•"/>
            </a:pPr>
            <a:r>
              <a:rPr lang="en-GB" dirty="0"/>
              <a:t>There is no magic bullet</a:t>
            </a:r>
          </a:p>
          <a:p>
            <a:endParaRPr lang="en-GB" dirty="0"/>
          </a:p>
        </p:txBody>
      </p:sp>
      <p:sp>
        <p:nvSpPr>
          <p:cNvPr id="4" name="Text Placeholder 3">
            <a:extLst>
              <a:ext uri="{FF2B5EF4-FFF2-40B4-BE49-F238E27FC236}">
                <a16:creationId xmlns:a16="http://schemas.microsoft.com/office/drawing/2014/main" id="{564FC7C3-6B37-3360-A77D-D88CEC6EA7B0}"/>
              </a:ext>
            </a:extLst>
          </p:cNvPr>
          <p:cNvSpPr>
            <a:spLocks noGrp="1"/>
          </p:cNvSpPr>
          <p:nvPr>
            <p:ph type="body" sz="quarter" idx="15"/>
          </p:nvPr>
        </p:nvSpPr>
        <p:spPr/>
        <p:txBody>
          <a:bodyPr/>
          <a:lstStyle/>
          <a:p>
            <a:endParaRPr lang="en-GB" dirty="0"/>
          </a:p>
        </p:txBody>
      </p:sp>
      <p:sp>
        <p:nvSpPr>
          <p:cNvPr id="5" name="Slide Number Placeholder 4">
            <a:extLst>
              <a:ext uri="{FF2B5EF4-FFF2-40B4-BE49-F238E27FC236}">
                <a16:creationId xmlns:a16="http://schemas.microsoft.com/office/drawing/2014/main" id="{320BDE17-49A7-4720-A058-1F3D25A2280C}"/>
              </a:ext>
            </a:extLst>
          </p:cNvPr>
          <p:cNvSpPr>
            <a:spLocks noGrp="1"/>
          </p:cNvSpPr>
          <p:nvPr>
            <p:ph type="sldNum" sz="quarter" idx="12"/>
          </p:nvPr>
        </p:nvSpPr>
        <p:spPr/>
        <p:txBody>
          <a:bodyPr/>
          <a:lstStyle/>
          <a:p>
            <a:fld id="{F3469444-D02B-D446-9CF8-19DEDDE073D1}" type="slidenum">
              <a:rPr lang="en-US" smtClean="0"/>
              <a:pPr/>
              <a:t>20</a:t>
            </a:fld>
            <a:endParaRPr lang="en-US" dirty="0"/>
          </a:p>
        </p:txBody>
      </p:sp>
      <p:pic>
        <p:nvPicPr>
          <p:cNvPr id="11" name="Picture 10" descr="A map of a train track&#10;&#10;AI-generated content may be incorrect.">
            <a:extLst>
              <a:ext uri="{FF2B5EF4-FFF2-40B4-BE49-F238E27FC236}">
                <a16:creationId xmlns:a16="http://schemas.microsoft.com/office/drawing/2014/main" id="{4DDD2FF1-F37B-7106-C7B8-86C71A103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610" y="1789761"/>
            <a:ext cx="5047311" cy="4004752"/>
          </a:xfrm>
          <a:prstGeom prst="rect">
            <a:avLst/>
          </a:prstGeom>
        </p:spPr>
      </p:pic>
    </p:spTree>
    <p:extLst>
      <p:ext uri="{BB962C8B-B14F-4D97-AF65-F5344CB8AC3E}">
        <p14:creationId xmlns:p14="http://schemas.microsoft.com/office/powerpoint/2010/main" val="134642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20161B-8BBC-6CD5-2F24-646AD7374391}"/>
              </a:ext>
            </a:extLst>
          </p:cNvPr>
          <p:cNvSpPr>
            <a:spLocks noGrp="1"/>
          </p:cNvSpPr>
          <p:nvPr>
            <p:ph type="ctrTitle"/>
          </p:nvPr>
        </p:nvSpPr>
        <p:spPr/>
        <p:txBody>
          <a:bodyPr/>
          <a:lstStyle/>
          <a:p>
            <a:r>
              <a:rPr lang="en-GB" dirty="0" err="1"/>
              <a:t>Quicklabs</a:t>
            </a:r>
            <a:r>
              <a:rPr lang="en-GB" dirty="0"/>
              <a:t> – TDD Walkthrough</a:t>
            </a:r>
          </a:p>
        </p:txBody>
      </p:sp>
      <p:sp>
        <p:nvSpPr>
          <p:cNvPr id="7" name="Text Placeholder 6">
            <a:extLst>
              <a:ext uri="{FF2B5EF4-FFF2-40B4-BE49-F238E27FC236}">
                <a16:creationId xmlns:a16="http://schemas.microsoft.com/office/drawing/2014/main" id="{779E0E4D-A40E-A281-87E2-BE10A0714552}"/>
              </a:ext>
            </a:extLst>
          </p:cNvPr>
          <p:cNvSpPr>
            <a:spLocks noGrp="1"/>
          </p:cNvSpPr>
          <p:nvPr>
            <p:ph type="body" sz="quarter" idx="13"/>
          </p:nvPr>
        </p:nvSpPr>
        <p:spPr/>
        <p:txBody>
          <a:bodyPr/>
          <a:lstStyle/>
          <a:p>
            <a:r>
              <a:rPr lang="en-GB" b="1" dirty="0"/>
              <a:t>String </a:t>
            </a:r>
            <a:r>
              <a:rPr lang="en-GB" b="1" dirty="0" err="1"/>
              <a:t>Tokeniser</a:t>
            </a:r>
            <a:endParaRPr lang="en-GB" b="1" dirty="0"/>
          </a:p>
          <a:p>
            <a:r>
              <a:rPr lang="en-GB" dirty="0"/>
              <a:t>You will develop a small program that accepts a comma-delimited string of tags. Each tag may consist of characters, numbers, and certain symbols (e.g., \$£%&amp;), but not commas. The program should return a </a:t>
            </a:r>
            <a:r>
              <a:rPr lang="en-GB" b="1" dirty="0"/>
              <a:t>list of tags</a:t>
            </a:r>
            <a:r>
              <a:rPr lang="en-GB" dirty="0"/>
              <a:t>, adhering to the following rules:</a:t>
            </a:r>
          </a:p>
          <a:p>
            <a:pPr marL="285750" indent="-285750">
              <a:buFont typeface="Arial" panose="020B0604020202020204" pitchFamily="34" charset="0"/>
              <a:buChar char="•"/>
            </a:pPr>
            <a:r>
              <a:rPr lang="en-GB" dirty="0"/>
              <a:t>Leading and trailing commas must be removed.</a:t>
            </a:r>
          </a:p>
          <a:p>
            <a:pPr marL="285750" indent="-285750">
              <a:buFont typeface="Arial" panose="020B0604020202020204" pitchFamily="34" charset="0"/>
              <a:buChar char="•"/>
            </a:pPr>
            <a:r>
              <a:rPr lang="en-GB" dirty="0"/>
              <a:t>Leading whitespace before the first tag and trailing whitespace after the last tag must be trimmed.</a:t>
            </a:r>
          </a:p>
          <a:p>
            <a:pPr marL="285750" indent="-285750">
              <a:buFont typeface="Arial" panose="020B0604020202020204" pitchFamily="34" charset="0"/>
              <a:buChar char="•"/>
            </a:pPr>
            <a:r>
              <a:rPr lang="en-GB" dirty="0"/>
              <a:t>Any contiguous sequence of words separated by spaces and ending with a comma should be treated as a </a:t>
            </a:r>
            <a:r>
              <a:rPr lang="en-GB" b="1" dirty="0"/>
              <a:t>single tag</a:t>
            </a:r>
            <a:r>
              <a:rPr lang="en-GB" dirty="0"/>
              <a:t>.</a:t>
            </a:r>
          </a:p>
        </p:txBody>
      </p:sp>
      <p:sp>
        <p:nvSpPr>
          <p:cNvPr id="5" name="Slide Number Placeholder 4">
            <a:extLst>
              <a:ext uri="{FF2B5EF4-FFF2-40B4-BE49-F238E27FC236}">
                <a16:creationId xmlns:a16="http://schemas.microsoft.com/office/drawing/2014/main" id="{7311C3FA-5A19-AA23-4F88-4774BB1CC1C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12536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2E376-87C6-6AA8-4983-EA74B432159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A0A7B66-0621-7537-3535-B88B7CADE870}"/>
              </a:ext>
            </a:extLst>
          </p:cNvPr>
          <p:cNvSpPr>
            <a:spLocks noGrp="1"/>
          </p:cNvSpPr>
          <p:nvPr>
            <p:ph type="ctrTitle"/>
          </p:nvPr>
        </p:nvSpPr>
        <p:spPr/>
        <p:txBody>
          <a:bodyPr/>
          <a:lstStyle/>
          <a:p>
            <a:r>
              <a:rPr lang="en-GB" dirty="0" err="1"/>
              <a:t>Quicklabs</a:t>
            </a:r>
            <a:r>
              <a:rPr lang="en-GB" dirty="0"/>
              <a:t> – TDD Lifecycle</a:t>
            </a:r>
          </a:p>
        </p:txBody>
      </p:sp>
      <p:sp>
        <p:nvSpPr>
          <p:cNvPr id="7" name="Text Placeholder 6">
            <a:extLst>
              <a:ext uri="{FF2B5EF4-FFF2-40B4-BE49-F238E27FC236}">
                <a16:creationId xmlns:a16="http://schemas.microsoft.com/office/drawing/2014/main" id="{52783F38-1054-AEF2-2F36-8F6A1A1B9AB7}"/>
              </a:ext>
            </a:extLst>
          </p:cNvPr>
          <p:cNvSpPr>
            <a:spLocks noGrp="1"/>
          </p:cNvSpPr>
          <p:nvPr>
            <p:ph type="body" sz="quarter" idx="13"/>
          </p:nvPr>
        </p:nvSpPr>
        <p:spPr/>
        <p:txBody>
          <a:bodyPr/>
          <a:lstStyle/>
          <a:p>
            <a:r>
              <a:rPr lang="en-GB" b="1" dirty="0"/>
              <a:t>QL-2 TDD </a:t>
            </a:r>
          </a:p>
          <a:p>
            <a:r>
              <a:rPr lang="en-GB" b="1" dirty="0"/>
              <a:t>UK Car Registration Plates [In Exercise Guide]</a:t>
            </a:r>
          </a:p>
        </p:txBody>
      </p:sp>
      <p:sp>
        <p:nvSpPr>
          <p:cNvPr id="5" name="Slide Number Placeholder 4">
            <a:extLst>
              <a:ext uri="{FF2B5EF4-FFF2-40B4-BE49-F238E27FC236}">
                <a16:creationId xmlns:a16="http://schemas.microsoft.com/office/drawing/2014/main" id="{BDBAFECC-8642-4B0C-47CB-0C09A717B78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7038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1F90D-FAC0-F15E-B35A-123AAC17E578}"/>
              </a:ext>
            </a:extLst>
          </p:cNvPr>
          <p:cNvSpPr>
            <a:spLocks noGrp="1"/>
          </p:cNvSpPr>
          <p:nvPr>
            <p:ph type="ctrTitle"/>
          </p:nvPr>
        </p:nvSpPr>
        <p:spPr/>
        <p:txBody>
          <a:bodyPr/>
          <a:lstStyle/>
          <a:p>
            <a:r>
              <a:rPr lang="en-GB" dirty="0"/>
              <a:t>TDD Takeaways</a:t>
            </a:r>
          </a:p>
        </p:txBody>
      </p:sp>
      <p:sp>
        <p:nvSpPr>
          <p:cNvPr id="5" name="Text Placeholder 4">
            <a:extLst>
              <a:ext uri="{FF2B5EF4-FFF2-40B4-BE49-F238E27FC236}">
                <a16:creationId xmlns:a16="http://schemas.microsoft.com/office/drawing/2014/main" id="{2CA39A0E-3412-3ABB-3976-A236F0D43659}"/>
              </a:ext>
            </a:extLst>
          </p:cNvPr>
          <p:cNvSpPr>
            <a:spLocks noGrp="1"/>
          </p:cNvSpPr>
          <p:nvPr>
            <p:ph type="body" sz="quarter" idx="13"/>
          </p:nvPr>
        </p:nvSpPr>
        <p:spPr>
          <a:xfrm>
            <a:off x="443921" y="1733108"/>
            <a:ext cx="6817939" cy="4061405"/>
          </a:xfrm>
        </p:spPr>
        <p:txBody>
          <a:bodyPr/>
          <a:lstStyle/>
          <a:p>
            <a:r>
              <a:rPr lang="en-GB" dirty="0"/>
              <a:t>TDD comprises a series of unit tests</a:t>
            </a:r>
          </a:p>
          <a:p>
            <a:r>
              <a:rPr lang="en-GB" dirty="0"/>
              <a:t>You need to work with a source control platform</a:t>
            </a:r>
          </a:p>
          <a:p>
            <a:pPr marL="1028700" lvl="1" indent="-342900">
              <a:buFont typeface="+mj-lt"/>
              <a:buAutoNum type="arabicPeriod"/>
            </a:pPr>
            <a:r>
              <a:rPr lang="en-GB" dirty="0"/>
              <a:t>We follow a </a:t>
            </a:r>
            <a:r>
              <a:rPr lang="en-GB" dirty="0">
                <a:solidFill>
                  <a:srgbClr val="FF0000"/>
                </a:solidFill>
              </a:rPr>
              <a:t>RED</a:t>
            </a:r>
            <a:r>
              <a:rPr lang="en-GB" dirty="0"/>
              <a:t>, </a:t>
            </a:r>
            <a:r>
              <a:rPr lang="en-GB" dirty="0">
                <a:solidFill>
                  <a:srgbClr val="00B050"/>
                </a:solidFill>
              </a:rPr>
              <a:t>GREEN</a:t>
            </a:r>
            <a:r>
              <a:rPr lang="en-GB" dirty="0"/>
              <a:t>, </a:t>
            </a:r>
            <a:r>
              <a:rPr lang="en-GB" dirty="0">
                <a:solidFill>
                  <a:srgbClr val="00B0F0"/>
                </a:solidFill>
              </a:rPr>
              <a:t>REFACTOR</a:t>
            </a:r>
            <a:r>
              <a:rPr lang="en-GB" dirty="0"/>
              <a:t> strategy</a:t>
            </a:r>
          </a:p>
          <a:p>
            <a:pPr marL="1028700" lvl="1" indent="-342900">
              <a:buFont typeface="+mj-lt"/>
              <a:buAutoNum type="arabicPeriod"/>
            </a:pPr>
            <a:r>
              <a:rPr lang="en-GB" dirty="0"/>
              <a:t>Write a test (it’s failing – RED)</a:t>
            </a:r>
          </a:p>
          <a:p>
            <a:pPr marL="1028700" lvl="1" indent="-342900">
              <a:buFont typeface="+mj-lt"/>
              <a:buAutoNum type="arabicPeriod"/>
            </a:pPr>
            <a:r>
              <a:rPr lang="en-GB" dirty="0"/>
              <a:t>Write only enough production code to pass the test (it passes – GREEN)</a:t>
            </a:r>
          </a:p>
          <a:p>
            <a:pPr marL="1028700" lvl="1" indent="-342900">
              <a:buFont typeface="+mj-lt"/>
              <a:buAutoNum type="arabicPeriod"/>
            </a:pPr>
            <a:r>
              <a:rPr lang="en-GB" dirty="0"/>
              <a:t>Don’t write any more code than is required to pass the test</a:t>
            </a:r>
          </a:p>
          <a:p>
            <a:pPr marL="1028700" lvl="1" indent="-342900">
              <a:buFont typeface="+mj-lt"/>
              <a:buAutoNum type="arabicPeriod"/>
            </a:pPr>
            <a:r>
              <a:rPr lang="en-GB" dirty="0"/>
              <a:t>When a test passes, commit your code to a source control repo</a:t>
            </a:r>
          </a:p>
          <a:p>
            <a:pPr marL="1028700" lvl="1" indent="-342900">
              <a:buFont typeface="+mj-lt"/>
              <a:buAutoNum type="arabicPeriod"/>
            </a:pPr>
            <a:r>
              <a:rPr lang="en-GB" dirty="0"/>
              <a:t>If you need to refactor the code, do so, but ensure tests are still passing, then push your code to a source control repo</a:t>
            </a:r>
          </a:p>
          <a:p>
            <a:pPr marL="1028700" lvl="1" indent="-342900">
              <a:buFont typeface="+mj-lt"/>
              <a:buAutoNum type="arabicPeriod"/>
            </a:pPr>
            <a:r>
              <a:rPr lang="en-GB" dirty="0"/>
              <a:t>Move on to your next test</a:t>
            </a:r>
          </a:p>
          <a:p>
            <a:r>
              <a:rPr lang="en-GB" dirty="0"/>
              <a:t>Add tests incrementally.  If you don’t, you won’t know which piece of production code is causing a test to fail</a:t>
            </a:r>
          </a:p>
          <a:p>
            <a:endParaRPr lang="en-GB" dirty="0"/>
          </a:p>
        </p:txBody>
      </p:sp>
    </p:spTree>
    <p:extLst>
      <p:ext uri="{BB962C8B-B14F-4D97-AF65-F5344CB8AC3E}">
        <p14:creationId xmlns:p14="http://schemas.microsoft.com/office/powerpoint/2010/main" val="393543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0A93-2399-D4D1-2BD9-EC02B53E6CCB}"/>
              </a:ext>
            </a:extLst>
          </p:cNvPr>
          <p:cNvSpPr>
            <a:spLocks noGrp="1"/>
          </p:cNvSpPr>
          <p:nvPr>
            <p:ph type="ctrTitle"/>
          </p:nvPr>
        </p:nvSpPr>
        <p:spPr/>
        <p:txBody>
          <a:bodyPr/>
          <a:lstStyle/>
          <a:p>
            <a:r>
              <a:rPr lang="en-GB" dirty="0" err="1"/>
              <a:t>Quicklabs</a:t>
            </a:r>
            <a:r>
              <a:rPr lang="en-GB" dirty="0"/>
              <a:t> – TDD Case Study</a:t>
            </a:r>
          </a:p>
        </p:txBody>
      </p:sp>
      <p:sp>
        <p:nvSpPr>
          <p:cNvPr id="3" name="Text Placeholder 2">
            <a:extLst>
              <a:ext uri="{FF2B5EF4-FFF2-40B4-BE49-F238E27FC236}">
                <a16:creationId xmlns:a16="http://schemas.microsoft.com/office/drawing/2014/main" id="{C203A80A-999B-A6A3-0781-EA5393886752}"/>
              </a:ext>
            </a:extLst>
          </p:cNvPr>
          <p:cNvSpPr>
            <a:spLocks noGrp="1"/>
          </p:cNvSpPr>
          <p:nvPr>
            <p:ph type="body" sz="quarter" idx="13"/>
          </p:nvPr>
        </p:nvSpPr>
        <p:spPr/>
        <p:txBody>
          <a:bodyPr/>
          <a:lstStyle/>
          <a:p>
            <a:r>
              <a:rPr lang="en-GB" b="1" dirty="0"/>
              <a:t>QLC-1 - Highest Number Finder</a:t>
            </a:r>
          </a:p>
          <a:p>
            <a:r>
              <a:rPr lang="en-GB" dirty="0">
                <a:solidFill>
                  <a:srgbClr val="172B4D"/>
                </a:solidFill>
              </a:rPr>
              <a:t>Given the following specification:</a:t>
            </a:r>
          </a:p>
          <a:p>
            <a:pPr marL="971550" lvl="1" indent="-285750"/>
            <a:r>
              <a:rPr lang="en-GB" dirty="0">
                <a:solidFill>
                  <a:srgbClr val="172B4D"/>
                </a:solidFill>
              </a:rPr>
              <a:t>If the input were [4, 5, -8, 3, 11, -21, 6] the result should be 11</a:t>
            </a:r>
          </a:p>
          <a:p>
            <a:pPr marL="971550" lvl="1" indent="-285750"/>
            <a:r>
              <a:rPr lang="en-GB" dirty="0">
                <a:solidFill>
                  <a:srgbClr val="172B4D"/>
                </a:solidFill>
              </a:rPr>
              <a:t>An empty list should throw an exception</a:t>
            </a:r>
          </a:p>
          <a:p>
            <a:pPr marL="971550" lvl="1" indent="-285750"/>
            <a:r>
              <a:rPr lang="en-GB" dirty="0">
                <a:solidFill>
                  <a:srgbClr val="172B4D"/>
                </a:solidFill>
              </a:rPr>
              <a:t>A single-item list should return the single item</a:t>
            </a:r>
          </a:p>
          <a:p>
            <a:pPr marL="971550" lvl="1" indent="-285750"/>
            <a:r>
              <a:rPr lang="en-GB" dirty="0">
                <a:solidFill>
                  <a:srgbClr val="172B4D"/>
                </a:solidFill>
              </a:rPr>
              <a:t>If several numbers are equal and highest, only one should be returned</a:t>
            </a:r>
          </a:p>
          <a:p>
            <a:pPr marL="971550" lvl="1" indent="-285750"/>
            <a:r>
              <a:rPr lang="en-GB" dirty="0">
                <a:solidFill>
                  <a:srgbClr val="172B4D"/>
                </a:solidFill>
              </a:rPr>
              <a:t>If the input were [7, 13] then the result should be 13</a:t>
            </a:r>
          </a:p>
          <a:p>
            <a:pPr marL="971550" lvl="1" indent="-285750"/>
            <a:r>
              <a:rPr lang="en-GB" dirty="0">
                <a:solidFill>
                  <a:srgbClr val="172B4D"/>
                </a:solidFill>
              </a:rPr>
              <a:t>If the input were [13, 4] then the result should be 13</a:t>
            </a:r>
          </a:p>
          <a:p>
            <a:r>
              <a:rPr lang="en-GB" dirty="0">
                <a:solidFill>
                  <a:srgbClr val="172B4D"/>
                </a:solidFill>
              </a:rPr>
              <a:t>Note: </a:t>
            </a:r>
            <a:r>
              <a:rPr lang="en-GB" b="1" dirty="0">
                <a:solidFill>
                  <a:srgbClr val="172B4D"/>
                </a:solidFill>
              </a:rPr>
              <a:t>The most challenging part is determining which test to write first.</a:t>
            </a:r>
            <a:r>
              <a:rPr lang="en-GB" dirty="0">
                <a:solidFill>
                  <a:srgbClr val="172B4D"/>
                </a:solidFill>
              </a:rPr>
              <a:t> Always start simple, with a test that does not need to handle exceptions.</a:t>
            </a:r>
          </a:p>
          <a:p>
            <a:endParaRPr lang="en-GB" dirty="0"/>
          </a:p>
        </p:txBody>
      </p:sp>
    </p:spTree>
    <p:extLst>
      <p:ext uri="{BB962C8B-B14F-4D97-AF65-F5344CB8AC3E}">
        <p14:creationId xmlns:p14="http://schemas.microsoft.com/office/powerpoint/2010/main" val="3401199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67BB2E-6FCE-26CE-539F-E3282F833107}"/>
              </a:ext>
            </a:extLst>
          </p:cNvPr>
          <p:cNvSpPr>
            <a:spLocks noGrp="1"/>
          </p:cNvSpPr>
          <p:nvPr>
            <p:ph type="ctrTitle"/>
          </p:nvPr>
        </p:nvSpPr>
        <p:spPr/>
        <p:txBody>
          <a:bodyPr/>
          <a:lstStyle/>
          <a:p>
            <a:r>
              <a:rPr lang="en-GB" dirty="0"/>
              <a:t>Anatomy of a Unit Test</a:t>
            </a:r>
          </a:p>
        </p:txBody>
      </p:sp>
      <p:sp>
        <p:nvSpPr>
          <p:cNvPr id="10" name="Subtitle 9">
            <a:extLst>
              <a:ext uri="{FF2B5EF4-FFF2-40B4-BE49-F238E27FC236}">
                <a16:creationId xmlns:a16="http://schemas.microsoft.com/office/drawing/2014/main" id="{17826E85-0AB1-26BC-4C30-A793BEE0459F}"/>
              </a:ext>
            </a:extLst>
          </p:cNvPr>
          <p:cNvSpPr>
            <a:spLocks noGrp="1"/>
          </p:cNvSpPr>
          <p:nvPr>
            <p:ph type="subTitle" idx="1"/>
          </p:nvPr>
        </p:nvSpPr>
        <p:spPr/>
        <p:txBody>
          <a:bodyPr/>
          <a:lstStyle/>
          <a:p>
            <a:r>
              <a:rPr lang="en-GB" dirty="0"/>
              <a:t>Structure of a Unit Test</a:t>
            </a:r>
          </a:p>
          <a:p>
            <a:r>
              <a:rPr lang="en-GB" dirty="0"/>
              <a:t>Do’s and Don’ts of good Unit Tests</a:t>
            </a:r>
          </a:p>
        </p:txBody>
      </p:sp>
    </p:spTree>
    <p:extLst>
      <p:ext uri="{BB962C8B-B14F-4D97-AF65-F5344CB8AC3E}">
        <p14:creationId xmlns:p14="http://schemas.microsoft.com/office/powerpoint/2010/main" val="4033017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03F16-2AE3-8C2C-5995-C8ABC663B930}"/>
              </a:ext>
            </a:extLst>
          </p:cNvPr>
          <p:cNvSpPr>
            <a:spLocks noGrp="1"/>
          </p:cNvSpPr>
          <p:nvPr>
            <p:ph type="ctrTitle"/>
          </p:nvPr>
        </p:nvSpPr>
        <p:spPr/>
        <p:txBody>
          <a:bodyPr/>
          <a:lstStyle/>
          <a:p>
            <a:r>
              <a:rPr lang="en-GB" dirty="0"/>
              <a:t>Recall our 1</a:t>
            </a:r>
            <a:r>
              <a:rPr lang="en-GB" baseline="30000" dirty="0"/>
              <a:t>st</a:t>
            </a:r>
            <a:r>
              <a:rPr lang="en-GB" dirty="0"/>
              <a:t> Test Method</a:t>
            </a:r>
          </a:p>
        </p:txBody>
      </p:sp>
      <p:sp>
        <p:nvSpPr>
          <p:cNvPr id="6" name="Rectangle 4">
            <a:extLst>
              <a:ext uri="{FF2B5EF4-FFF2-40B4-BE49-F238E27FC236}">
                <a16:creationId xmlns:a16="http://schemas.microsoft.com/office/drawing/2014/main" id="{C9225461-DA26-00FD-D60D-BCBFDA9C6D8C}"/>
              </a:ext>
            </a:extLst>
          </p:cNvPr>
          <p:cNvSpPr>
            <a:spLocks noGrp="1" noChangeArrowheads="1"/>
          </p:cNvSpPr>
          <p:nvPr>
            <p:ph type="body" sz="quarter" idx="14"/>
          </p:nvPr>
        </p:nvSpPr>
        <p:spPr bwMode="auto">
          <a:xfrm>
            <a:off x="444500" y="1733550"/>
            <a:ext cx="8470900" cy="4262705"/>
          </a:xfrm>
          <a:prstGeom prst="rect">
            <a:avLst/>
          </a:prstGeom>
          <a:solidFill>
            <a:schemeClr val="tx1"/>
          </a:solidFill>
        </p:spPr>
        <p:txBody>
          <a:bodyPr wrap="square" rtlCol="0">
            <a:spAutoFit/>
          </a:bodyPr>
          <a:lstStyle/>
          <a:p>
            <a:pPr>
              <a:spcBef>
                <a:spcPts val="600"/>
              </a:spcBef>
            </a:pPr>
            <a:r>
              <a:rPr lang="en-US" altLang="en-US" dirty="0">
                <a:solidFill>
                  <a:schemeClr val="accent1">
                    <a:lumMod val="60000"/>
                    <a:lumOff val="40000"/>
                  </a:schemeClr>
                </a:solidFill>
                <a:latin typeface="Consolas" panose="020B0609020204030204" pitchFamily="49" charset="0"/>
                <a:cs typeface="Consolas" panose="020B0609020204030204" pitchFamily="49" charset="0"/>
              </a:rPr>
              <a:t>class</a:t>
            </a: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chemeClr val="bg1"/>
                </a:solidFill>
                <a:latin typeface="Consolas" panose="020B0609020204030204" pitchFamily="49" charset="0"/>
                <a:cs typeface="Consolas" panose="020B0609020204030204" pitchFamily="49" charset="0"/>
              </a:rPr>
              <a:t>TestHighestNumberFinder</a:t>
            </a:r>
            <a:r>
              <a:rPr lang="en-US" altLang="en-US" dirty="0">
                <a:solidFill>
                  <a:schemeClr val="bg1"/>
                </a:solidFill>
                <a:latin typeface="Consolas" panose="020B0609020204030204" pitchFamily="49" charset="0"/>
                <a:cs typeface="Consolas" panose="020B0609020204030204" pitchFamily="49" charset="0"/>
              </a:rPr>
              <a:t>(</a:t>
            </a:r>
            <a:r>
              <a:rPr lang="en-US" altLang="en-US" dirty="0" err="1">
                <a:solidFill>
                  <a:schemeClr val="bg1"/>
                </a:solidFill>
                <a:latin typeface="Consolas" panose="020B0609020204030204" pitchFamily="49" charset="0"/>
                <a:cs typeface="Consolas" panose="020B0609020204030204" pitchFamily="49" charset="0"/>
              </a:rPr>
              <a:t>unitest.Testcase</a:t>
            </a:r>
            <a:r>
              <a:rPr lang="en-US" altLang="en-US" dirty="0">
                <a:solidFill>
                  <a:schemeClr val="bg1"/>
                </a:solidFill>
                <a:latin typeface="Consolas" panose="020B0609020204030204" pitchFamily="49" charset="0"/>
                <a:cs typeface="Consolas" panose="020B0609020204030204" pitchFamily="49" charset="0"/>
              </a:rPr>
              <a:t>):</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a:t>
            </a:r>
            <a:r>
              <a:rPr lang="en-US" altLang="en-US" dirty="0">
                <a:solidFill>
                  <a:schemeClr val="accent1">
                    <a:lumMod val="60000"/>
                    <a:lumOff val="40000"/>
                  </a:schemeClr>
                </a:solidFill>
                <a:latin typeface="Consolas" panose="020B0609020204030204" pitchFamily="49" charset="0"/>
                <a:cs typeface="Consolas" panose="020B0609020204030204" pitchFamily="49" charset="0"/>
              </a:rPr>
              <a:t>def</a:t>
            </a: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rgbClr val="00B0F0"/>
                </a:solidFill>
                <a:latin typeface="Consolas" panose="020B0609020204030204" pitchFamily="49" charset="0"/>
                <a:cs typeface="Consolas" panose="020B0609020204030204" pitchFamily="49" charset="0"/>
              </a:rPr>
              <a:t>test_find_highest_in_list_of_one_expect_single_item</a:t>
            </a:r>
            <a:r>
              <a:rPr lang="en-US" altLang="en-US" dirty="0">
                <a:solidFill>
                  <a:schemeClr val="bg1"/>
                </a:solidFill>
                <a:latin typeface="Consolas" panose="020B0609020204030204" pitchFamily="49" charset="0"/>
                <a:cs typeface="Consolas" panose="020B0609020204030204" pitchFamily="49" charset="0"/>
              </a:rPr>
              <a:t>(self):</a:t>
            </a:r>
          </a:p>
          <a:p>
            <a:pPr>
              <a:spcBef>
                <a:spcPts val="600"/>
              </a:spcBef>
            </a:pPr>
            <a:r>
              <a:rPr lang="en-US" altLang="en-US" dirty="0">
                <a:solidFill>
                  <a:srgbClr val="FFFF00"/>
                </a:solidFill>
                <a:latin typeface="Consolas" panose="020B0609020204030204" pitchFamily="49" charset="0"/>
                <a:cs typeface="Consolas" panose="020B0609020204030204" pitchFamily="49" charset="0"/>
              </a:rPr>
              <a:t>        # Arrange</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numbers = [10]</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cut = </a:t>
            </a:r>
            <a:r>
              <a:rPr lang="en-US" altLang="en-US" dirty="0" err="1">
                <a:solidFill>
                  <a:schemeClr val="bg1"/>
                </a:solidFill>
                <a:latin typeface="Consolas" panose="020B0609020204030204" pitchFamily="49" charset="0"/>
                <a:cs typeface="Consolas" panose="020B0609020204030204" pitchFamily="49" charset="0"/>
              </a:rPr>
              <a:t>HighestNumberFinder</a:t>
            </a:r>
            <a:r>
              <a:rPr lang="en-US" altLang="en-US" dirty="0">
                <a:solidFill>
                  <a:schemeClr val="bg1"/>
                </a:solidFill>
                <a:latin typeface="Consolas" panose="020B0609020204030204" pitchFamily="49" charset="0"/>
                <a:cs typeface="Consolas" panose="020B0609020204030204" pitchFamily="49" charset="0"/>
              </a:rPr>
              <a:t>()</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chemeClr val="bg1"/>
                </a:solidFill>
                <a:latin typeface="Consolas" panose="020B0609020204030204" pitchFamily="49" charset="0"/>
                <a:cs typeface="Consolas" panose="020B0609020204030204" pitchFamily="49" charset="0"/>
              </a:rPr>
              <a:t>expected_result</a:t>
            </a:r>
            <a:r>
              <a:rPr lang="en-US" altLang="en-US" dirty="0">
                <a:solidFill>
                  <a:schemeClr val="bg1"/>
                </a:solidFill>
                <a:latin typeface="Consolas" panose="020B0609020204030204" pitchFamily="49" charset="0"/>
                <a:cs typeface="Consolas" panose="020B0609020204030204" pitchFamily="49" charset="0"/>
              </a:rPr>
              <a:t> = 10</a:t>
            </a:r>
          </a:p>
          <a:p>
            <a:pPr>
              <a:spcBef>
                <a:spcPts val="600"/>
              </a:spcBef>
            </a:pPr>
            <a:endParaRPr lang="en-US" altLang="en-US" dirty="0">
              <a:solidFill>
                <a:schemeClr val="bg1"/>
              </a:solidFill>
              <a:latin typeface="Consolas" panose="020B0609020204030204" pitchFamily="49" charset="0"/>
              <a:cs typeface="Consolas" panose="020B0609020204030204" pitchFamily="49" charset="0"/>
            </a:endParaRPr>
          </a:p>
          <a:p>
            <a:pPr>
              <a:spcBef>
                <a:spcPts val="600"/>
              </a:spcBef>
            </a:pPr>
            <a:r>
              <a:rPr lang="en-US" altLang="en-US" dirty="0">
                <a:solidFill>
                  <a:srgbClr val="FFFF00"/>
                </a:solidFill>
                <a:latin typeface="Consolas" panose="020B0609020204030204" pitchFamily="49" charset="0"/>
                <a:cs typeface="Consolas" panose="020B0609020204030204" pitchFamily="49" charset="0"/>
              </a:rPr>
              <a:t>        # Act</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result = </a:t>
            </a:r>
            <a:r>
              <a:rPr lang="en-US" altLang="en-US" dirty="0" err="1">
                <a:solidFill>
                  <a:schemeClr val="bg1"/>
                </a:solidFill>
                <a:latin typeface="Consolas" panose="020B0609020204030204" pitchFamily="49" charset="0"/>
                <a:cs typeface="Consolas" panose="020B0609020204030204" pitchFamily="49" charset="0"/>
              </a:rPr>
              <a:t>cut.find_highest_number</a:t>
            </a:r>
            <a:r>
              <a:rPr lang="en-US" altLang="en-US" dirty="0">
                <a:solidFill>
                  <a:schemeClr val="bg1"/>
                </a:solidFill>
                <a:latin typeface="Consolas" panose="020B0609020204030204" pitchFamily="49" charset="0"/>
                <a:cs typeface="Consolas" panose="020B0609020204030204" pitchFamily="49" charset="0"/>
              </a:rPr>
              <a:t>(numbers)</a:t>
            </a:r>
          </a:p>
          <a:p>
            <a:pPr>
              <a:spcBef>
                <a:spcPts val="600"/>
              </a:spcBef>
            </a:pPr>
            <a:endParaRPr lang="en-US" altLang="en-US" dirty="0">
              <a:solidFill>
                <a:schemeClr val="bg1"/>
              </a:solidFill>
              <a:latin typeface="Consolas" panose="020B0609020204030204" pitchFamily="49" charset="0"/>
              <a:cs typeface="Consolas" panose="020B0609020204030204" pitchFamily="49" charset="0"/>
            </a:endParaRPr>
          </a:p>
          <a:p>
            <a:pPr>
              <a:spcBef>
                <a:spcPts val="600"/>
              </a:spcBef>
            </a:pPr>
            <a:r>
              <a:rPr lang="en-US" altLang="en-US" dirty="0">
                <a:solidFill>
                  <a:srgbClr val="FFFF00"/>
                </a:solidFill>
                <a:latin typeface="Consolas" panose="020B0609020204030204" pitchFamily="49" charset="0"/>
                <a:cs typeface="Consolas" panose="020B0609020204030204" pitchFamily="49" charset="0"/>
              </a:rPr>
              <a:t>        # Assert</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chemeClr val="bg1"/>
                </a:solidFill>
                <a:latin typeface="Consolas" panose="020B0609020204030204" pitchFamily="49" charset="0"/>
                <a:cs typeface="Consolas" panose="020B0609020204030204" pitchFamily="49" charset="0"/>
              </a:rPr>
              <a:t>self.assertEqual</a:t>
            </a:r>
            <a:r>
              <a:rPr lang="en-US" altLang="en-US" dirty="0">
                <a:solidFill>
                  <a:schemeClr val="bg1"/>
                </a:solidFill>
                <a:latin typeface="Consolas" panose="020B0609020204030204" pitchFamily="49" charset="0"/>
                <a:cs typeface="Consolas" panose="020B0609020204030204" pitchFamily="49" charset="0"/>
              </a:rPr>
              <a:t>(</a:t>
            </a:r>
            <a:r>
              <a:rPr lang="en-US" altLang="en-US" dirty="0" err="1">
                <a:solidFill>
                  <a:schemeClr val="bg1"/>
                </a:solidFill>
                <a:latin typeface="Consolas" panose="020B0609020204030204" pitchFamily="49" charset="0"/>
                <a:cs typeface="Consolas" panose="020B0609020204030204" pitchFamily="49" charset="0"/>
              </a:rPr>
              <a:t>expected_result</a:t>
            </a:r>
            <a:r>
              <a:rPr lang="en-US" altLang="en-US" dirty="0">
                <a:solidFill>
                  <a:schemeClr val="bg1"/>
                </a:solidFill>
                <a:latin typeface="Consolas" panose="020B0609020204030204" pitchFamily="49" charset="0"/>
                <a:cs typeface="Consolas" panose="020B0609020204030204" pitchFamily="49" charset="0"/>
              </a:rPr>
              <a:t>, result)     </a:t>
            </a:r>
          </a:p>
        </p:txBody>
      </p:sp>
    </p:spTree>
    <p:extLst>
      <p:ext uri="{BB962C8B-B14F-4D97-AF65-F5344CB8AC3E}">
        <p14:creationId xmlns:p14="http://schemas.microsoft.com/office/powerpoint/2010/main" val="388836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2307-4977-7708-3ECB-9185DBF5DB05}"/>
              </a:ext>
            </a:extLst>
          </p:cNvPr>
          <p:cNvSpPr>
            <a:spLocks noGrp="1"/>
          </p:cNvSpPr>
          <p:nvPr>
            <p:ph type="ctrTitle"/>
          </p:nvPr>
        </p:nvSpPr>
        <p:spPr/>
        <p:txBody>
          <a:bodyPr/>
          <a:lstStyle/>
          <a:p>
            <a:r>
              <a:rPr lang="en-GB" dirty="0"/>
              <a:t>Qualities of a Good Unit Test</a:t>
            </a:r>
          </a:p>
        </p:txBody>
      </p:sp>
      <p:sp>
        <p:nvSpPr>
          <p:cNvPr id="3" name="Text Placeholder 2">
            <a:extLst>
              <a:ext uri="{FF2B5EF4-FFF2-40B4-BE49-F238E27FC236}">
                <a16:creationId xmlns:a16="http://schemas.microsoft.com/office/drawing/2014/main" id="{A4C0B351-486E-CD68-080D-047A311A0A0A}"/>
              </a:ext>
            </a:extLst>
          </p:cNvPr>
          <p:cNvSpPr>
            <a:spLocks noGrp="1"/>
          </p:cNvSpPr>
          <p:nvPr>
            <p:ph type="body" sz="quarter" idx="14"/>
          </p:nvPr>
        </p:nvSpPr>
        <p:spPr/>
        <p:txBody>
          <a:bodyPr/>
          <a:lstStyle/>
          <a:p>
            <a:r>
              <a:rPr lang="en-GB" b="1" dirty="0"/>
              <a:t>Isolated – does not depend on any other unit test.</a:t>
            </a:r>
          </a:p>
          <a:p>
            <a:r>
              <a:rPr lang="en-GB" dirty="0"/>
              <a:t>Comprises of the </a:t>
            </a:r>
            <a:r>
              <a:rPr lang="en-GB" b="1" dirty="0"/>
              <a:t>three A’s</a:t>
            </a:r>
            <a:r>
              <a:rPr lang="en-GB" dirty="0"/>
              <a:t>:</a:t>
            </a:r>
          </a:p>
          <a:p>
            <a:pPr marL="1028700" lvl="1" indent="-342900">
              <a:buFont typeface="+mj-lt"/>
              <a:buAutoNum type="arabicPeriod"/>
            </a:pPr>
            <a:r>
              <a:rPr lang="en-GB" b="1" dirty="0"/>
              <a:t>A</a:t>
            </a:r>
            <a:r>
              <a:rPr lang="en-GB" dirty="0"/>
              <a:t>rrange</a:t>
            </a:r>
          </a:p>
          <a:p>
            <a:pPr marL="1028700" lvl="1" indent="-342900">
              <a:buFont typeface="+mj-lt"/>
              <a:buAutoNum type="arabicPeriod"/>
            </a:pPr>
            <a:r>
              <a:rPr lang="en-GB" b="1" dirty="0"/>
              <a:t>A</a:t>
            </a:r>
            <a:r>
              <a:rPr lang="en-GB" dirty="0"/>
              <a:t>ct</a:t>
            </a:r>
          </a:p>
          <a:p>
            <a:pPr marL="1028700" lvl="1" indent="-342900">
              <a:buFont typeface="+mj-lt"/>
              <a:buAutoNum type="arabicPeriod"/>
            </a:pPr>
            <a:r>
              <a:rPr lang="en-GB" b="1" dirty="0"/>
              <a:t>A</a:t>
            </a:r>
            <a:r>
              <a:rPr lang="en-GB" dirty="0"/>
              <a:t>ssert</a:t>
            </a:r>
          </a:p>
          <a:p>
            <a:r>
              <a:rPr lang="en-GB" dirty="0"/>
              <a:t>The object being tested is usually named as the </a:t>
            </a:r>
            <a:r>
              <a:rPr lang="en-GB" b="1" dirty="0"/>
              <a:t>CUT</a:t>
            </a:r>
          </a:p>
          <a:p>
            <a:r>
              <a:rPr lang="en-GB" dirty="0"/>
              <a:t>Does NOT perform (must use test doubles instead!):</a:t>
            </a:r>
          </a:p>
          <a:p>
            <a:pPr marL="971550" lvl="1" indent="-285750"/>
            <a:r>
              <a:rPr lang="en-GB" dirty="0"/>
              <a:t>IO</a:t>
            </a:r>
          </a:p>
          <a:p>
            <a:pPr marL="971550" lvl="1" indent="-285750"/>
            <a:r>
              <a:rPr lang="en-GB" dirty="0"/>
              <a:t>Network calls</a:t>
            </a:r>
          </a:p>
          <a:p>
            <a:pPr marL="971550" lvl="1" indent="-285750"/>
            <a:r>
              <a:rPr lang="en-GB" dirty="0"/>
              <a:t>DB Access</a:t>
            </a:r>
          </a:p>
          <a:p>
            <a:r>
              <a:rPr lang="en-GB" b="1" dirty="0"/>
              <a:t>Quick – the tests execute in milliseconds.</a:t>
            </a:r>
          </a:p>
          <a:p>
            <a:endParaRPr lang="en-GB" dirty="0"/>
          </a:p>
        </p:txBody>
      </p:sp>
      <p:sp>
        <p:nvSpPr>
          <p:cNvPr id="4" name="Slide Number Placeholder 3">
            <a:extLst>
              <a:ext uri="{FF2B5EF4-FFF2-40B4-BE49-F238E27FC236}">
                <a16:creationId xmlns:a16="http://schemas.microsoft.com/office/drawing/2014/main" id="{6039B1EB-89CC-4DBC-67E4-8AFD6F58E711}"/>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
        <p:nvSpPr>
          <p:cNvPr id="5" name="TextBox 4">
            <a:extLst>
              <a:ext uri="{FF2B5EF4-FFF2-40B4-BE49-F238E27FC236}">
                <a16:creationId xmlns:a16="http://schemas.microsoft.com/office/drawing/2014/main" id="{58F64345-6F3F-1961-DF9E-F4644A6DDBEF}"/>
              </a:ext>
            </a:extLst>
          </p:cNvPr>
          <p:cNvSpPr txBox="1"/>
          <p:nvPr/>
        </p:nvSpPr>
        <p:spPr>
          <a:xfrm>
            <a:off x="9228566" y="2659559"/>
            <a:ext cx="432297" cy="769441"/>
          </a:xfrm>
          <a:prstGeom prst="rect">
            <a:avLst/>
          </a:prstGeom>
          <a:noFill/>
        </p:spPr>
        <p:txBody>
          <a:bodyPr wrap="square" rtlCol="0">
            <a:spAutoFit/>
          </a:bodyPr>
          <a:lstStyle/>
          <a:p>
            <a:r>
              <a:rPr lang="en-GB" sz="4400" b="1" dirty="0">
                <a:solidFill>
                  <a:schemeClr val="tx1">
                    <a:lumMod val="50000"/>
                    <a:lumOff val="50000"/>
                  </a:schemeClr>
                </a:solidFill>
              </a:rPr>
              <a:t>A</a:t>
            </a:r>
          </a:p>
        </p:txBody>
      </p:sp>
      <p:sp>
        <p:nvSpPr>
          <p:cNvPr id="6" name="TextBox 5">
            <a:extLst>
              <a:ext uri="{FF2B5EF4-FFF2-40B4-BE49-F238E27FC236}">
                <a16:creationId xmlns:a16="http://schemas.microsoft.com/office/drawing/2014/main" id="{88C6999F-39E9-72CD-8B3F-FBF8F4A4DF7B}"/>
              </a:ext>
            </a:extLst>
          </p:cNvPr>
          <p:cNvSpPr txBox="1"/>
          <p:nvPr/>
        </p:nvSpPr>
        <p:spPr>
          <a:xfrm>
            <a:off x="9228565" y="4144486"/>
            <a:ext cx="432297" cy="769441"/>
          </a:xfrm>
          <a:prstGeom prst="rect">
            <a:avLst/>
          </a:prstGeom>
          <a:noFill/>
        </p:spPr>
        <p:txBody>
          <a:bodyPr wrap="square" rtlCol="0">
            <a:spAutoFit/>
          </a:bodyPr>
          <a:lstStyle/>
          <a:p>
            <a:r>
              <a:rPr lang="en-GB" sz="4400" b="1" dirty="0">
                <a:solidFill>
                  <a:schemeClr val="tx1">
                    <a:lumMod val="50000"/>
                    <a:lumOff val="50000"/>
                  </a:schemeClr>
                </a:solidFill>
              </a:rPr>
              <a:t>A</a:t>
            </a:r>
          </a:p>
        </p:txBody>
      </p:sp>
      <p:sp>
        <p:nvSpPr>
          <p:cNvPr id="7" name="TextBox 6">
            <a:extLst>
              <a:ext uri="{FF2B5EF4-FFF2-40B4-BE49-F238E27FC236}">
                <a16:creationId xmlns:a16="http://schemas.microsoft.com/office/drawing/2014/main" id="{91E21D3F-0D16-760C-8A78-E83A79652BA3}"/>
              </a:ext>
            </a:extLst>
          </p:cNvPr>
          <p:cNvSpPr txBox="1"/>
          <p:nvPr/>
        </p:nvSpPr>
        <p:spPr>
          <a:xfrm>
            <a:off x="10520964" y="1890118"/>
            <a:ext cx="432297" cy="769441"/>
          </a:xfrm>
          <a:prstGeom prst="rect">
            <a:avLst/>
          </a:prstGeom>
          <a:noFill/>
        </p:spPr>
        <p:txBody>
          <a:bodyPr wrap="square" rtlCol="0">
            <a:spAutoFit/>
          </a:bodyPr>
          <a:lstStyle/>
          <a:p>
            <a:r>
              <a:rPr lang="en-GB" sz="4400" b="1" dirty="0">
                <a:solidFill>
                  <a:schemeClr val="tx1">
                    <a:lumMod val="50000"/>
                    <a:lumOff val="50000"/>
                  </a:schemeClr>
                </a:solidFill>
              </a:rPr>
              <a:t>A</a:t>
            </a:r>
          </a:p>
        </p:txBody>
      </p:sp>
      <p:sp>
        <p:nvSpPr>
          <p:cNvPr id="8" name="TextBox 7">
            <a:extLst>
              <a:ext uri="{FF2B5EF4-FFF2-40B4-BE49-F238E27FC236}">
                <a16:creationId xmlns:a16="http://schemas.microsoft.com/office/drawing/2014/main" id="{CD71E4B7-9727-81D7-B208-8CD6B34840A5}"/>
              </a:ext>
            </a:extLst>
          </p:cNvPr>
          <p:cNvSpPr txBox="1"/>
          <p:nvPr/>
        </p:nvSpPr>
        <p:spPr>
          <a:xfrm>
            <a:off x="10300340" y="4934842"/>
            <a:ext cx="972765" cy="646331"/>
          </a:xfrm>
          <a:prstGeom prst="rect">
            <a:avLst/>
          </a:prstGeom>
          <a:noFill/>
        </p:spPr>
        <p:txBody>
          <a:bodyPr wrap="square" rtlCol="0">
            <a:spAutoFit/>
          </a:bodyPr>
          <a:lstStyle/>
          <a:p>
            <a:r>
              <a:rPr lang="en-GB" sz="3600" b="1" dirty="0">
                <a:solidFill>
                  <a:schemeClr val="tx1">
                    <a:lumMod val="50000"/>
                    <a:lumOff val="50000"/>
                  </a:schemeClr>
                </a:solidFill>
              </a:rPr>
              <a:t>CUT</a:t>
            </a:r>
          </a:p>
        </p:txBody>
      </p:sp>
    </p:spTree>
    <p:extLst>
      <p:ext uri="{BB962C8B-B14F-4D97-AF65-F5344CB8AC3E}">
        <p14:creationId xmlns:p14="http://schemas.microsoft.com/office/powerpoint/2010/main" val="426563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EE30F2-43E5-C4B0-9DD8-AADFBBC758A5}"/>
              </a:ext>
            </a:extLst>
          </p:cNvPr>
          <p:cNvSpPr>
            <a:spLocks noGrp="1"/>
          </p:cNvSpPr>
          <p:nvPr>
            <p:ph type="ctrTitle"/>
          </p:nvPr>
        </p:nvSpPr>
        <p:spPr/>
        <p:txBody>
          <a:bodyPr/>
          <a:lstStyle/>
          <a:p>
            <a:r>
              <a:rPr lang="en-GB" dirty="0"/>
              <a:t>Implementation Class</a:t>
            </a:r>
          </a:p>
        </p:txBody>
      </p:sp>
      <p:sp>
        <p:nvSpPr>
          <p:cNvPr id="7" name="Text Placeholder 6">
            <a:extLst>
              <a:ext uri="{FF2B5EF4-FFF2-40B4-BE49-F238E27FC236}">
                <a16:creationId xmlns:a16="http://schemas.microsoft.com/office/drawing/2014/main" id="{6B875B8C-BBF4-EADC-F245-263F2619255D}"/>
              </a:ext>
            </a:extLst>
          </p:cNvPr>
          <p:cNvSpPr>
            <a:spLocks noGrp="1"/>
          </p:cNvSpPr>
          <p:nvPr>
            <p:ph type="body" sz="quarter" idx="15"/>
          </p:nvPr>
        </p:nvSpPr>
        <p:spPr>
          <a:xfrm>
            <a:off x="6484619" y="1733108"/>
            <a:ext cx="4759301" cy="4061405"/>
          </a:xfrm>
        </p:spPr>
        <p:txBody>
          <a:bodyPr/>
          <a:lstStyle/>
          <a:p>
            <a:r>
              <a:rPr lang="en-GB" dirty="0"/>
              <a:t>Only write enough implementation code to pass the test</a:t>
            </a:r>
          </a:p>
          <a:p>
            <a:r>
              <a:rPr lang="en-GB" dirty="0">
                <a:solidFill>
                  <a:srgbClr val="FF0000"/>
                </a:solidFill>
              </a:rPr>
              <a:t>Do not attempt </a:t>
            </a:r>
            <a:r>
              <a:rPr lang="en-GB" dirty="0"/>
              <a:t>to write other pieces of code for tests that you have not implemented yet; this maintains your high-test coverage</a:t>
            </a:r>
          </a:p>
          <a:p>
            <a:r>
              <a:rPr lang="en-GB" dirty="0"/>
              <a:t>Writing more code than is required to pass the test means you now have untested code, which will reduce your test coverage</a:t>
            </a:r>
          </a:p>
          <a:p>
            <a:endParaRPr lang="en-GB" dirty="0"/>
          </a:p>
        </p:txBody>
      </p:sp>
      <p:sp>
        <p:nvSpPr>
          <p:cNvPr id="4" name="Slide Number Placeholder 3">
            <a:extLst>
              <a:ext uri="{FF2B5EF4-FFF2-40B4-BE49-F238E27FC236}">
                <a16:creationId xmlns:a16="http://schemas.microsoft.com/office/drawing/2014/main" id="{1DFCC29A-AC9F-0377-EB3E-88FF5B6EAE52}"/>
              </a:ext>
            </a:extLst>
          </p:cNvPr>
          <p:cNvSpPr>
            <a:spLocks noGrp="1"/>
          </p:cNvSpPr>
          <p:nvPr>
            <p:ph type="sldNum" sz="quarter" idx="12"/>
          </p:nvPr>
        </p:nvSpPr>
        <p:spPr/>
        <p:txBody>
          <a:bodyPr/>
          <a:lstStyle/>
          <a:p>
            <a:fld id="{F3469444-D02B-D446-9CF8-19DEDDE073D1}" type="slidenum">
              <a:rPr lang="en-US" smtClean="0"/>
              <a:pPr/>
              <a:t>28</a:t>
            </a:fld>
            <a:endParaRPr lang="en-US" dirty="0"/>
          </a:p>
        </p:txBody>
      </p:sp>
      <p:sp>
        <p:nvSpPr>
          <p:cNvPr id="8" name="Rectangle 4">
            <a:extLst>
              <a:ext uri="{FF2B5EF4-FFF2-40B4-BE49-F238E27FC236}">
                <a16:creationId xmlns:a16="http://schemas.microsoft.com/office/drawing/2014/main" id="{3285589F-7CD7-618F-9D5C-14BF0E68996E}"/>
              </a:ext>
            </a:extLst>
          </p:cNvPr>
          <p:cNvSpPr>
            <a:spLocks noGrp="1" noChangeArrowheads="1"/>
          </p:cNvSpPr>
          <p:nvPr>
            <p:ph type="body" sz="quarter" idx="14"/>
          </p:nvPr>
        </p:nvSpPr>
        <p:spPr bwMode="auto">
          <a:xfrm>
            <a:off x="444500" y="1733550"/>
            <a:ext cx="5872480" cy="2846933"/>
          </a:xfrm>
          <a:prstGeom prst="rect">
            <a:avLst/>
          </a:prstGeom>
          <a:solidFill>
            <a:schemeClr val="tx1"/>
          </a:solidFill>
        </p:spPr>
        <p:txBody>
          <a:bodyPr wrap="square" rtlCol="0">
            <a:spAutoFit/>
          </a:bodyPr>
          <a:lstStyle/>
          <a:p>
            <a:pPr>
              <a:spcBef>
                <a:spcPts val="600"/>
              </a:spcBef>
            </a:pPr>
            <a:r>
              <a:rPr lang="en-US" altLang="en-US" dirty="0">
                <a:solidFill>
                  <a:schemeClr val="accent1">
                    <a:lumMod val="60000"/>
                    <a:lumOff val="40000"/>
                  </a:schemeClr>
                </a:solidFill>
                <a:latin typeface="Consolas" panose="020B0609020204030204" pitchFamily="49" charset="0"/>
                <a:cs typeface="Consolas" panose="020B0609020204030204" pitchFamily="49" charset="0"/>
              </a:rPr>
              <a:t>class</a:t>
            </a: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chemeClr val="bg1"/>
                </a:solidFill>
                <a:latin typeface="Consolas" panose="020B0609020204030204" pitchFamily="49" charset="0"/>
                <a:cs typeface="Consolas" panose="020B0609020204030204" pitchFamily="49" charset="0"/>
              </a:rPr>
              <a:t>HighestNumberFinder</a:t>
            </a:r>
            <a:r>
              <a:rPr lang="en-US" altLang="en-US" dirty="0">
                <a:solidFill>
                  <a:schemeClr val="bg1"/>
                </a:solidFill>
                <a:latin typeface="Consolas" panose="020B0609020204030204" pitchFamily="49" charset="0"/>
                <a:cs typeface="Consolas" panose="020B0609020204030204" pitchFamily="49" charset="0"/>
              </a:rPr>
              <a:t>:</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a:t>
            </a:r>
            <a:r>
              <a:rPr lang="en-US" altLang="en-US" dirty="0">
                <a:solidFill>
                  <a:schemeClr val="accent1">
                    <a:lumMod val="60000"/>
                    <a:lumOff val="40000"/>
                  </a:schemeClr>
                </a:solidFill>
                <a:latin typeface="Consolas" panose="020B0609020204030204" pitchFamily="49" charset="0"/>
                <a:cs typeface="Consolas" panose="020B0609020204030204" pitchFamily="49" charset="0"/>
              </a:rPr>
              <a:t>def</a:t>
            </a:r>
            <a:r>
              <a:rPr lang="en-US" altLang="en-US" dirty="0">
                <a:solidFill>
                  <a:schemeClr val="bg1"/>
                </a:solidFill>
                <a:latin typeface="Consolas" panose="020B0609020204030204" pitchFamily="49" charset="0"/>
                <a:cs typeface="Consolas" panose="020B0609020204030204" pitchFamily="49" charset="0"/>
              </a:rPr>
              <a:t> </a:t>
            </a:r>
            <a:r>
              <a:rPr lang="en-US" altLang="en-US" dirty="0" err="1">
                <a:solidFill>
                  <a:srgbClr val="00B0F0"/>
                </a:solidFill>
                <a:latin typeface="Consolas" panose="020B0609020204030204" pitchFamily="49" charset="0"/>
                <a:cs typeface="Consolas" panose="020B0609020204030204" pitchFamily="49" charset="0"/>
              </a:rPr>
              <a:t>find_highest_number</a:t>
            </a:r>
            <a:r>
              <a:rPr lang="en-US" altLang="en-US" dirty="0">
                <a:solidFill>
                  <a:schemeClr val="bg1"/>
                </a:solidFill>
                <a:latin typeface="Consolas" panose="020B0609020204030204" pitchFamily="49" charset="0"/>
                <a:cs typeface="Consolas" panose="020B0609020204030204" pitchFamily="49" charset="0"/>
              </a:rPr>
              <a:t>(self, numbers):</a:t>
            </a:r>
          </a:p>
          <a:p>
            <a:pPr>
              <a:spcBef>
                <a:spcPts val="600"/>
              </a:spcBef>
            </a:pPr>
            <a:r>
              <a:rPr lang="en-US" altLang="en-US" dirty="0">
                <a:solidFill>
                  <a:srgbClr val="92D050"/>
                </a:solidFill>
                <a:latin typeface="Consolas" panose="020B0609020204030204" pitchFamily="49" charset="0"/>
                <a:cs typeface="Consolas" panose="020B0609020204030204" pitchFamily="49" charset="0"/>
              </a:rPr>
              <a:t>        “””</a:t>
            </a:r>
          </a:p>
          <a:p>
            <a:pPr>
              <a:spcBef>
                <a:spcPts val="600"/>
              </a:spcBef>
            </a:pPr>
            <a:r>
              <a:rPr lang="en-US" altLang="en-US" dirty="0">
                <a:solidFill>
                  <a:srgbClr val="92D050"/>
                </a:solidFill>
                <a:latin typeface="Consolas" panose="020B0609020204030204" pitchFamily="49" charset="0"/>
                <a:cs typeface="Consolas" panose="020B0609020204030204" pitchFamily="49" charset="0"/>
              </a:rPr>
              <a:t>        Returns highest number from the list.</a:t>
            </a:r>
          </a:p>
          <a:p>
            <a:pPr>
              <a:spcBef>
                <a:spcPts val="600"/>
              </a:spcBef>
            </a:pPr>
            <a:r>
              <a:rPr lang="en-US" altLang="en-US" dirty="0">
                <a:solidFill>
                  <a:srgbClr val="92D050"/>
                </a:solidFill>
                <a:latin typeface="Consolas" panose="020B0609020204030204" pitchFamily="49" charset="0"/>
                <a:cs typeface="Consolas" panose="020B0609020204030204" pitchFamily="49" charset="0"/>
              </a:rPr>
              <a:t>	 Assumes the list is not empty and </a:t>
            </a:r>
          </a:p>
          <a:p>
            <a:pPr>
              <a:spcBef>
                <a:spcPts val="600"/>
              </a:spcBef>
            </a:pPr>
            <a:r>
              <a:rPr lang="en-US" altLang="en-US" dirty="0">
                <a:solidFill>
                  <a:srgbClr val="92D050"/>
                </a:solidFill>
                <a:latin typeface="Consolas" panose="020B0609020204030204" pitchFamily="49" charset="0"/>
                <a:cs typeface="Consolas" panose="020B0609020204030204" pitchFamily="49" charset="0"/>
              </a:rPr>
              <a:t>        Contains only integers.</a:t>
            </a:r>
          </a:p>
          <a:p>
            <a:pPr>
              <a:spcBef>
                <a:spcPts val="600"/>
              </a:spcBef>
            </a:pPr>
            <a:r>
              <a:rPr lang="en-US" altLang="en-US" dirty="0">
                <a:solidFill>
                  <a:srgbClr val="92D050"/>
                </a:solidFill>
                <a:latin typeface="Consolas" panose="020B0609020204030204" pitchFamily="49" charset="0"/>
                <a:cs typeface="Consolas" panose="020B0609020204030204" pitchFamily="49" charset="0"/>
              </a:rPr>
              <a:t>        “””</a:t>
            </a:r>
          </a:p>
          <a:p>
            <a:pPr>
              <a:spcBef>
                <a:spcPts val="600"/>
              </a:spcBef>
            </a:pPr>
            <a:r>
              <a:rPr lang="en-US" altLang="en-US" dirty="0">
                <a:solidFill>
                  <a:schemeClr val="bg1"/>
                </a:solidFill>
                <a:latin typeface="Consolas" panose="020B0609020204030204" pitchFamily="49" charset="0"/>
                <a:cs typeface="Consolas" panose="020B0609020204030204" pitchFamily="49" charset="0"/>
              </a:rPr>
              <a:t>        </a:t>
            </a:r>
            <a:r>
              <a:rPr lang="en-US" altLang="en-US" dirty="0">
                <a:solidFill>
                  <a:schemeClr val="accent1">
                    <a:lumMod val="60000"/>
                    <a:lumOff val="40000"/>
                  </a:schemeClr>
                </a:solidFill>
                <a:latin typeface="Consolas" panose="020B0609020204030204" pitchFamily="49" charset="0"/>
                <a:cs typeface="Consolas" panose="020B0609020204030204" pitchFamily="49" charset="0"/>
              </a:rPr>
              <a:t>return</a:t>
            </a:r>
            <a:r>
              <a:rPr lang="en-US" altLang="en-US" dirty="0">
                <a:solidFill>
                  <a:schemeClr val="bg1"/>
                </a:solidFill>
                <a:latin typeface="Consolas" panose="020B0609020204030204" pitchFamily="49" charset="0"/>
                <a:cs typeface="Consolas" panose="020B0609020204030204" pitchFamily="49" charset="0"/>
              </a:rPr>
              <a:t> numbers[0]</a:t>
            </a:r>
          </a:p>
        </p:txBody>
      </p:sp>
      <p:sp>
        <p:nvSpPr>
          <p:cNvPr id="14" name="Rectangle 13">
            <a:extLst>
              <a:ext uri="{FF2B5EF4-FFF2-40B4-BE49-F238E27FC236}">
                <a16:creationId xmlns:a16="http://schemas.microsoft.com/office/drawing/2014/main" id="{1BE5D1AF-C09E-0D37-326A-26002F4BA765}"/>
              </a:ext>
            </a:extLst>
          </p:cNvPr>
          <p:cNvSpPr/>
          <p:nvPr/>
        </p:nvSpPr>
        <p:spPr>
          <a:xfrm>
            <a:off x="7266561" y="4503906"/>
            <a:ext cx="3005847" cy="59768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r>
              <a:rPr lang="en-GB" dirty="0"/>
              <a:t>Only write what is needed to maintain good test coverage</a:t>
            </a:r>
          </a:p>
        </p:txBody>
      </p:sp>
    </p:spTree>
    <p:extLst>
      <p:ext uri="{BB962C8B-B14F-4D97-AF65-F5344CB8AC3E}">
        <p14:creationId xmlns:p14="http://schemas.microsoft.com/office/powerpoint/2010/main" val="4053530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DDF0-2576-E25B-4832-45AEBA5E5D74}"/>
              </a:ext>
            </a:extLst>
          </p:cNvPr>
          <p:cNvSpPr>
            <a:spLocks noGrp="1"/>
          </p:cNvSpPr>
          <p:nvPr>
            <p:ph type="ctrTitle"/>
          </p:nvPr>
        </p:nvSpPr>
        <p:spPr/>
        <p:txBody>
          <a:bodyPr/>
          <a:lstStyle/>
          <a:p>
            <a:r>
              <a:rPr lang="en-GB" dirty="0"/>
              <a:t>Relationship between Unit Test, CUT and its Dependents</a:t>
            </a:r>
          </a:p>
        </p:txBody>
      </p:sp>
      <p:sp>
        <p:nvSpPr>
          <p:cNvPr id="5" name="Slide Number Placeholder 4">
            <a:extLst>
              <a:ext uri="{FF2B5EF4-FFF2-40B4-BE49-F238E27FC236}">
                <a16:creationId xmlns:a16="http://schemas.microsoft.com/office/drawing/2014/main" id="{1FD5404F-5924-8A95-D6B4-67B44D542D67}"/>
              </a:ext>
            </a:extLst>
          </p:cNvPr>
          <p:cNvSpPr>
            <a:spLocks noGrp="1"/>
          </p:cNvSpPr>
          <p:nvPr>
            <p:ph type="sldNum" sz="quarter" idx="12"/>
          </p:nvPr>
        </p:nvSpPr>
        <p:spPr/>
        <p:txBody>
          <a:bodyPr/>
          <a:lstStyle/>
          <a:p>
            <a:fld id="{F3469444-D02B-D446-9CF8-19DEDDE073D1}" type="slidenum">
              <a:rPr lang="en-US" smtClean="0"/>
              <a:pPr/>
              <a:t>29</a:t>
            </a:fld>
            <a:endParaRPr lang="en-US" dirty="0"/>
          </a:p>
        </p:txBody>
      </p:sp>
      <p:pic>
        <p:nvPicPr>
          <p:cNvPr id="6" name="Picture 5">
            <a:extLst>
              <a:ext uri="{FF2B5EF4-FFF2-40B4-BE49-F238E27FC236}">
                <a16:creationId xmlns:a16="http://schemas.microsoft.com/office/drawing/2014/main" id="{09C9DCF5-34E8-F388-BB75-C74258E3AB76}"/>
              </a:ext>
            </a:extLst>
          </p:cNvPr>
          <p:cNvPicPr>
            <a:picLocks noChangeAspect="1"/>
          </p:cNvPicPr>
          <p:nvPr/>
        </p:nvPicPr>
        <p:blipFill>
          <a:blip r:embed="rId2"/>
          <a:stretch>
            <a:fillRect/>
          </a:stretch>
        </p:blipFill>
        <p:spPr>
          <a:xfrm>
            <a:off x="2923803" y="2838244"/>
            <a:ext cx="955269" cy="1146323"/>
          </a:xfrm>
          <a:prstGeom prst="rect">
            <a:avLst/>
          </a:prstGeom>
        </p:spPr>
      </p:pic>
      <p:pic>
        <p:nvPicPr>
          <p:cNvPr id="7" name="Picture 6">
            <a:extLst>
              <a:ext uri="{FF2B5EF4-FFF2-40B4-BE49-F238E27FC236}">
                <a16:creationId xmlns:a16="http://schemas.microsoft.com/office/drawing/2014/main" id="{84E140AA-5537-F56A-E6E5-290679D07E39}"/>
              </a:ext>
            </a:extLst>
          </p:cNvPr>
          <p:cNvPicPr>
            <a:picLocks noChangeAspect="1"/>
          </p:cNvPicPr>
          <p:nvPr/>
        </p:nvPicPr>
        <p:blipFill>
          <a:blip r:embed="rId3"/>
          <a:stretch>
            <a:fillRect/>
          </a:stretch>
        </p:blipFill>
        <p:spPr>
          <a:xfrm>
            <a:off x="5525392" y="2838244"/>
            <a:ext cx="1238490" cy="1146323"/>
          </a:xfrm>
          <a:prstGeom prst="rect">
            <a:avLst/>
          </a:prstGeom>
        </p:spPr>
      </p:pic>
      <p:pic>
        <p:nvPicPr>
          <p:cNvPr id="8" name="Picture 7">
            <a:extLst>
              <a:ext uri="{FF2B5EF4-FFF2-40B4-BE49-F238E27FC236}">
                <a16:creationId xmlns:a16="http://schemas.microsoft.com/office/drawing/2014/main" id="{D49CBF09-B6F9-1B6F-35CA-A109755492AF}"/>
              </a:ext>
            </a:extLst>
          </p:cNvPr>
          <p:cNvPicPr>
            <a:picLocks noChangeAspect="1"/>
          </p:cNvPicPr>
          <p:nvPr/>
        </p:nvPicPr>
        <p:blipFill>
          <a:blip r:embed="rId4"/>
          <a:stretch>
            <a:fillRect/>
          </a:stretch>
        </p:blipFill>
        <p:spPr>
          <a:xfrm>
            <a:off x="7657460" y="1407999"/>
            <a:ext cx="1033690" cy="919306"/>
          </a:xfrm>
          <a:prstGeom prst="rect">
            <a:avLst/>
          </a:prstGeom>
        </p:spPr>
      </p:pic>
      <p:pic>
        <p:nvPicPr>
          <p:cNvPr id="9" name="Picture 8">
            <a:extLst>
              <a:ext uri="{FF2B5EF4-FFF2-40B4-BE49-F238E27FC236}">
                <a16:creationId xmlns:a16="http://schemas.microsoft.com/office/drawing/2014/main" id="{5F4D740A-FD08-A0B1-E8E6-9515B27ADD0A}"/>
              </a:ext>
            </a:extLst>
          </p:cNvPr>
          <p:cNvPicPr>
            <a:picLocks noChangeAspect="1"/>
          </p:cNvPicPr>
          <p:nvPr/>
        </p:nvPicPr>
        <p:blipFill>
          <a:blip r:embed="rId4"/>
          <a:stretch>
            <a:fillRect/>
          </a:stretch>
        </p:blipFill>
        <p:spPr>
          <a:xfrm>
            <a:off x="7657460" y="2838244"/>
            <a:ext cx="1033690" cy="919306"/>
          </a:xfrm>
          <a:prstGeom prst="rect">
            <a:avLst/>
          </a:prstGeom>
        </p:spPr>
      </p:pic>
      <p:pic>
        <p:nvPicPr>
          <p:cNvPr id="10" name="Picture 9">
            <a:extLst>
              <a:ext uri="{FF2B5EF4-FFF2-40B4-BE49-F238E27FC236}">
                <a16:creationId xmlns:a16="http://schemas.microsoft.com/office/drawing/2014/main" id="{081A11C2-0B52-7D94-7E96-8526DFDCFF59}"/>
              </a:ext>
            </a:extLst>
          </p:cNvPr>
          <p:cNvPicPr>
            <a:picLocks noChangeAspect="1"/>
          </p:cNvPicPr>
          <p:nvPr/>
        </p:nvPicPr>
        <p:blipFill>
          <a:blip r:embed="rId4"/>
          <a:stretch>
            <a:fillRect/>
          </a:stretch>
        </p:blipFill>
        <p:spPr>
          <a:xfrm>
            <a:off x="7657460" y="4268489"/>
            <a:ext cx="1033690" cy="919306"/>
          </a:xfrm>
          <a:prstGeom prst="rect">
            <a:avLst/>
          </a:prstGeom>
        </p:spPr>
      </p:pic>
      <p:sp>
        <p:nvSpPr>
          <p:cNvPr id="11" name="TextBox 10">
            <a:extLst>
              <a:ext uri="{FF2B5EF4-FFF2-40B4-BE49-F238E27FC236}">
                <a16:creationId xmlns:a16="http://schemas.microsoft.com/office/drawing/2014/main" id="{939682F5-7C8F-9FCF-27FE-66D31B8CB461}"/>
              </a:ext>
            </a:extLst>
          </p:cNvPr>
          <p:cNvSpPr txBox="1"/>
          <p:nvPr/>
        </p:nvSpPr>
        <p:spPr>
          <a:xfrm>
            <a:off x="2944237" y="3984567"/>
            <a:ext cx="914400" cy="565317"/>
          </a:xfrm>
          <a:prstGeom prst="rect">
            <a:avLst/>
          </a:prstGeom>
        </p:spPr>
        <p:txBody>
          <a:bodyPr vert="horz" wrap="none" lIns="0" tIns="0" rIns="0" bIns="0" rtlCol="0" anchor="t" anchorCtr="0">
            <a:normAutofit/>
          </a:bodyPr>
          <a:lstStyle/>
          <a:p>
            <a:pPr algn="ctr"/>
            <a:r>
              <a:rPr lang="en-GB" dirty="0"/>
              <a:t>Unit</a:t>
            </a:r>
          </a:p>
          <a:p>
            <a:pPr algn="ctr"/>
            <a:r>
              <a:rPr lang="en-GB" dirty="0"/>
              <a:t>Test</a:t>
            </a:r>
          </a:p>
        </p:txBody>
      </p:sp>
      <p:sp>
        <p:nvSpPr>
          <p:cNvPr id="12" name="TextBox 11">
            <a:extLst>
              <a:ext uri="{FF2B5EF4-FFF2-40B4-BE49-F238E27FC236}">
                <a16:creationId xmlns:a16="http://schemas.microsoft.com/office/drawing/2014/main" id="{2C9DB99A-2658-3E1E-7DED-ABAE29A4D4FE}"/>
              </a:ext>
            </a:extLst>
          </p:cNvPr>
          <p:cNvSpPr txBox="1"/>
          <p:nvPr/>
        </p:nvSpPr>
        <p:spPr>
          <a:xfrm>
            <a:off x="5739760" y="3984567"/>
            <a:ext cx="914400" cy="565317"/>
          </a:xfrm>
          <a:prstGeom prst="rect">
            <a:avLst/>
          </a:prstGeom>
        </p:spPr>
        <p:txBody>
          <a:bodyPr vert="horz" wrap="none" lIns="0" tIns="0" rIns="0" bIns="0" rtlCol="0" anchor="t" anchorCtr="0">
            <a:normAutofit/>
          </a:bodyPr>
          <a:lstStyle/>
          <a:p>
            <a:pPr algn="ctr"/>
            <a:r>
              <a:rPr lang="en-GB" dirty="0"/>
              <a:t>CUT</a:t>
            </a:r>
          </a:p>
        </p:txBody>
      </p:sp>
      <p:sp>
        <p:nvSpPr>
          <p:cNvPr id="13" name="TextBox 12">
            <a:extLst>
              <a:ext uri="{FF2B5EF4-FFF2-40B4-BE49-F238E27FC236}">
                <a16:creationId xmlns:a16="http://schemas.microsoft.com/office/drawing/2014/main" id="{CA0AFF7A-DB87-1900-7C1C-5D0DB84B7887}"/>
              </a:ext>
            </a:extLst>
          </p:cNvPr>
          <p:cNvSpPr txBox="1"/>
          <p:nvPr/>
        </p:nvSpPr>
        <p:spPr>
          <a:xfrm>
            <a:off x="7338439" y="5259077"/>
            <a:ext cx="1783370" cy="755829"/>
          </a:xfrm>
          <a:prstGeom prst="rect">
            <a:avLst/>
          </a:prstGeom>
        </p:spPr>
        <p:txBody>
          <a:bodyPr vert="horz" wrap="square" lIns="0" tIns="0" rIns="0" bIns="0" rtlCol="0" anchor="t" anchorCtr="0">
            <a:normAutofit fontScale="85000" lnSpcReduction="10000"/>
          </a:bodyPr>
          <a:lstStyle/>
          <a:p>
            <a:pPr algn="ctr"/>
            <a:r>
              <a:rPr lang="en-GB" dirty="0"/>
              <a:t>Dependants, required to support the CUT, use </a:t>
            </a:r>
            <a:r>
              <a:rPr lang="en-GB" b="1" dirty="0"/>
              <a:t>Test Doubles</a:t>
            </a:r>
          </a:p>
        </p:txBody>
      </p:sp>
      <p:cxnSp>
        <p:nvCxnSpPr>
          <p:cNvPr id="14" name="Straight Arrow Connector 13">
            <a:extLst>
              <a:ext uri="{FF2B5EF4-FFF2-40B4-BE49-F238E27FC236}">
                <a16:creationId xmlns:a16="http://schemas.microsoft.com/office/drawing/2014/main" id="{6142945C-BDF8-DFC3-00AB-7F9794C0FC0A}"/>
              </a:ext>
            </a:extLst>
          </p:cNvPr>
          <p:cNvCxnSpPr/>
          <p:nvPr/>
        </p:nvCxnSpPr>
        <p:spPr>
          <a:xfrm>
            <a:off x="3879072" y="3208206"/>
            <a:ext cx="1646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D8C9E5-E006-A5FA-684F-149C5B014356}"/>
              </a:ext>
            </a:extLst>
          </p:cNvPr>
          <p:cNvCxnSpPr>
            <a:cxnSpLocks/>
          </p:cNvCxnSpPr>
          <p:nvPr/>
        </p:nvCxnSpPr>
        <p:spPr>
          <a:xfrm flipH="1">
            <a:off x="3879072" y="3681350"/>
            <a:ext cx="164632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C85472-EA50-B442-BFBE-455E6F708988}"/>
              </a:ext>
            </a:extLst>
          </p:cNvPr>
          <p:cNvSpPr txBox="1"/>
          <p:nvPr/>
        </p:nvSpPr>
        <p:spPr>
          <a:xfrm>
            <a:off x="4315450" y="2898580"/>
            <a:ext cx="914400" cy="322326"/>
          </a:xfrm>
          <a:prstGeom prst="rect">
            <a:avLst/>
          </a:prstGeom>
        </p:spPr>
        <p:txBody>
          <a:bodyPr vert="horz" wrap="none" lIns="0" tIns="0" rIns="0" bIns="0" rtlCol="0" anchor="t" anchorCtr="0">
            <a:normAutofit/>
          </a:bodyPr>
          <a:lstStyle/>
          <a:p>
            <a:pPr algn="l"/>
            <a:r>
              <a:rPr lang="en-GB" dirty="0"/>
              <a:t>invoke</a:t>
            </a:r>
          </a:p>
        </p:txBody>
      </p:sp>
      <p:sp>
        <p:nvSpPr>
          <p:cNvPr id="17" name="TextBox 16">
            <a:extLst>
              <a:ext uri="{FF2B5EF4-FFF2-40B4-BE49-F238E27FC236}">
                <a16:creationId xmlns:a16="http://schemas.microsoft.com/office/drawing/2014/main" id="{BA70D539-5557-4E36-B83E-DE532BBA0E4C}"/>
              </a:ext>
            </a:extLst>
          </p:cNvPr>
          <p:cNvSpPr txBox="1"/>
          <p:nvPr/>
        </p:nvSpPr>
        <p:spPr>
          <a:xfrm>
            <a:off x="4224637" y="3732150"/>
            <a:ext cx="1096025" cy="322326"/>
          </a:xfrm>
          <a:prstGeom prst="rect">
            <a:avLst/>
          </a:prstGeom>
        </p:spPr>
        <p:txBody>
          <a:bodyPr vert="horz" wrap="none" lIns="0" tIns="0" rIns="0" bIns="0" rtlCol="0" anchor="t" anchorCtr="0">
            <a:normAutofit/>
          </a:bodyPr>
          <a:lstStyle/>
          <a:p>
            <a:pPr algn="l"/>
            <a:r>
              <a:rPr lang="en-GB" dirty="0"/>
              <a:t>response</a:t>
            </a:r>
          </a:p>
        </p:txBody>
      </p:sp>
      <p:sp>
        <p:nvSpPr>
          <p:cNvPr id="18" name="Rectangle 17">
            <a:extLst>
              <a:ext uri="{FF2B5EF4-FFF2-40B4-BE49-F238E27FC236}">
                <a16:creationId xmlns:a16="http://schemas.microsoft.com/office/drawing/2014/main" id="{606232FA-3D54-816E-8D47-4600F396124E}"/>
              </a:ext>
            </a:extLst>
          </p:cNvPr>
          <p:cNvSpPr/>
          <p:nvPr/>
        </p:nvSpPr>
        <p:spPr>
          <a:xfrm>
            <a:off x="3083938" y="5011606"/>
            <a:ext cx="3441700" cy="125730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GB" dirty="0"/>
              <a:t>Unit Test is testing the CUT</a:t>
            </a:r>
          </a:p>
          <a:p>
            <a:pPr algn="ctr"/>
            <a:r>
              <a:rPr lang="en-GB" dirty="0"/>
              <a:t> NOT the dependants </a:t>
            </a:r>
          </a:p>
          <a:p>
            <a:pPr algn="ctr"/>
            <a:r>
              <a:rPr lang="en-GB" dirty="0"/>
              <a:t>And is called Black Box Testing</a:t>
            </a:r>
          </a:p>
        </p:txBody>
      </p:sp>
      <p:sp>
        <p:nvSpPr>
          <p:cNvPr id="19" name="Left Brace 18">
            <a:extLst>
              <a:ext uri="{FF2B5EF4-FFF2-40B4-BE49-F238E27FC236}">
                <a16:creationId xmlns:a16="http://schemas.microsoft.com/office/drawing/2014/main" id="{61A12351-25BD-EF59-DE73-16EEC77BDB76}"/>
              </a:ext>
            </a:extLst>
          </p:cNvPr>
          <p:cNvSpPr/>
          <p:nvPr/>
        </p:nvSpPr>
        <p:spPr>
          <a:xfrm>
            <a:off x="7059424" y="1243939"/>
            <a:ext cx="469514" cy="51138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97964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754B2-6E74-E2A9-6B27-742E107C70C9}"/>
              </a:ext>
            </a:extLst>
          </p:cNvPr>
          <p:cNvSpPr>
            <a:spLocks noGrp="1"/>
          </p:cNvSpPr>
          <p:nvPr>
            <p:ph type="ctrTitle"/>
          </p:nvPr>
        </p:nvSpPr>
        <p:spPr/>
        <p:txBody>
          <a:bodyPr/>
          <a:lstStyle/>
          <a:p>
            <a:endParaRPr lang="en-US"/>
          </a:p>
        </p:txBody>
      </p:sp>
      <p:sp>
        <p:nvSpPr>
          <p:cNvPr id="6" name="Text Placeholder 5">
            <a:extLst>
              <a:ext uri="{FF2B5EF4-FFF2-40B4-BE49-F238E27FC236}">
                <a16:creationId xmlns:a16="http://schemas.microsoft.com/office/drawing/2014/main" id="{8DED122F-8A56-3007-B36E-90B79B781450}"/>
              </a:ext>
            </a:extLst>
          </p:cNvPr>
          <p:cNvSpPr>
            <a:spLocks noGrp="1"/>
          </p:cNvSpPr>
          <p:nvPr>
            <p:ph type="body" sz="quarter" idx="16"/>
          </p:nvPr>
        </p:nvSpPr>
        <p:spPr/>
        <p:txBody>
          <a:bodyPr/>
          <a:lstStyle/>
          <a:p>
            <a:endParaRPr lang="en-US"/>
          </a:p>
        </p:txBody>
      </p:sp>
      <p:sp>
        <p:nvSpPr>
          <p:cNvPr id="2" name="Text Placeholder 1">
            <a:extLst>
              <a:ext uri="{FF2B5EF4-FFF2-40B4-BE49-F238E27FC236}">
                <a16:creationId xmlns:a16="http://schemas.microsoft.com/office/drawing/2014/main" id="{78FBBC8C-B450-06E5-7305-B4E67D5B2C5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8B4F2889-D487-B770-B46C-DC705C450162}"/>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167BC343-54D9-DBAB-D0F2-972BF520653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50335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4404-A857-AFF4-715D-B4BE361F1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1C4070-14B6-0A59-2E5E-B83E2F90427C}"/>
              </a:ext>
            </a:extLst>
          </p:cNvPr>
          <p:cNvSpPr>
            <a:spLocks noGrp="1"/>
          </p:cNvSpPr>
          <p:nvPr>
            <p:ph type="ctrTitle"/>
          </p:nvPr>
        </p:nvSpPr>
        <p:spPr/>
        <p:txBody>
          <a:bodyPr/>
          <a:lstStyle/>
          <a:p>
            <a:r>
              <a:rPr lang="en-GB" dirty="0"/>
              <a:t>Relationship between Unit Test, CUT and its Dependents</a:t>
            </a:r>
          </a:p>
        </p:txBody>
      </p:sp>
      <p:sp>
        <p:nvSpPr>
          <p:cNvPr id="5" name="Slide Number Placeholder 4">
            <a:extLst>
              <a:ext uri="{FF2B5EF4-FFF2-40B4-BE49-F238E27FC236}">
                <a16:creationId xmlns:a16="http://schemas.microsoft.com/office/drawing/2014/main" id="{92DCF29B-204E-985C-7D15-ED2B46D28B92}"/>
              </a:ext>
            </a:extLst>
          </p:cNvPr>
          <p:cNvSpPr>
            <a:spLocks noGrp="1"/>
          </p:cNvSpPr>
          <p:nvPr>
            <p:ph type="sldNum" sz="quarter" idx="12"/>
          </p:nvPr>
        </p:nvSpPr>
        <p:spPr/>
        <p:txBody>
          <a:bodyPr/>
          <a:lstStyle/>
          <a:p>
            <a:fld id="{F3469444-D02B-D446-9CF8-19DEDDE073D1}" type="slidenum">
              <a:rPr lang="en-US" smtClean="0"/>
              <a:pPr/>
              <a:t>30</a:t>
            </a:fld>
            <a:endParaRPr lang="en-US" dirty="0"/>
          </a:p>
        </p:txBody>
      </p:sp>
      <p:pic>
        <p:nvPicPr>
          <p:cNvPr id="6" name="Picture 5">
            <a:extLst>
              <a:ext uri="{FF2B5EF4-FFF2-40B4-BE49-F238E27FC236}">
                <a16:creationId xmlns:a16="http://schemas.microsoft.com/office/drawing/2014/main" id="{701A67F2-712B-1BF0-CFB0-7E0F5201036D}"/>
              </a:ext>
            </a:extLst>
          </p:cNvPr>
          <p:cNvPicPr>
            <a:picLocks noChangeAspect="1"/>
          </p:cNvPicPr>
          <p:nvPr/>
        </p:nvPicPr>
        <p:blipFill>
          <a:blip r:embed="rId2"/>
          <a:stretch>
            <a:fillRect/>
          </a:stretch>
        </p:blipFill>
        <p:spPr>
          <a:xfrm>
            <a:off x="2923803" y="2838244"/>
            <a:ext cx="955269" cy="1146323"/>
          </a:xfrm>
          <a:prstGeom prst="rect">
            <a:avLst/>
          </a:prstGeom>
        </p:spPr>
      </p:pic>
      <p:pic>
        <p:nvPicPr>
          <p:cNvPr id="7" name="Picture 6">
            <a:extLst>
              <a:ext uri="{FF2B5EF4-FFF2-40B4-BE49-F238E27FC236}">
                <a16:creationId xmlns:a16="http://schemas.microsoft.com/office/drawing/2014/main" id="{889D4644-CFEA-8B00-4EA9-932ABB2B66E8}"/>
              </a:ext>
            </a:extLst>
          </p:cNvPr>
          <p:cNvPicPr>
            <a:picLocks noChangeAspect="1"/>
          </p:cNvPicPr>
          <p:nvPr/>
        </p:nvPicPr>
        <p:blipFill>
          <a:blip r:embed="rId3"/>
          <a:stretch>
            <a:fillRect/>
          </a:stretch>
        </p:blipFill>
        <p:spPr>
          <a:xfrm>
            <a:off x="5525392" y="2838244"/>
            <a:ext cx="1238490" cy="1146323"/>
          </a:xfrm>
          <a:prstGeom prst="rect">
            <a:avLst/>
          </a:prstGeom>
        </p:spPr>
      </p:pic>
      <p:sp>
        <p:nvSpPr>
          <p:cNvPr id="11" name="TextBox 10">
            <a:extLst>
              <a:ext uri="{FF2B5EF4-FFF2-40B4-BE49-F238E27FC236}">
                <a16:creationId xmlns:a16="http://schemas.microsoft.com/office/drawing/2014/main" id="{3B20693F-7275-9AF8-A86C-5809D87AB6C6}"/>
              </a:ext>
            </a:extLst>
          </p:cNvPr>
          <p:cNvSpPr txBox="1"/>
          <p:nvPr/>
        </p:nvSpPr>
        <p:spPr>
          <a:xfrm>
            <a:off x="2944237" y="3984567"/>
            <a:ext cx="914400" cy="565317"/>
          </a:xfrm>
          <a:prstGeom prst="rect">
            <a:avLst/>
          </a:prstGeom>
        </p:spPr>
        <p:txBody>
          <a:bodyPr vert="horz" wrap="none" lIns="0" tIns="0" rIns="0" bIns="0" rtlCol="0" anchor="t" anchorCtr="0">
            <a:normAutofit/>
          </a:bodyPr>
          <a:lstStyle/>
          <a:p>
            <a:pPr algn="ctr"/>
            <a:r>
              <a:rPr lang="en-GB" dirty="0"/>
              <a:t>Unit</a:t>
            </a:r>
          </a:p>
          <a:p>
            <a:pPr algn="ctr"/>
            <a:r>
              <a:rPr lang="en-GB" dirty="0"/>
              <a:t>Test</a:t>
            </a:r>
          </a:p>
        </p:txBody>
      </p:sp>
      <p:sp>
        <p:nvSpPr>
          <p:cNvPr id="12" name="TextBox 11">
            <a:extLst>
              <a:ext uri="{FF2B5EF4-FFF2-40B4-BE49-F238E27FC236}">
                <a16:creationId xmlns:a16="http://schemas.microsoft.com/office/drawing/2014/main" id="{20AAEA74-713C-F6CB-FF79-A0306B8F5872}"/>
              </a:ext>
            </a:extLst>
          </p:cNvPr>
          <p:cNvSpPr txBox="1"/>
          <p:nvPr/>
        </p:nvSpPr>
        <p:spPr>
          <a:xfrm>
            <a:off x="5739760" y="3984567"/>
            <a:ext cx="914400" cy="565317"/>
          </a:xfrm>
          <a:prstGeom prst="rect">
            <a:avLst/>
          </a:prstGeom>
        </p:spPr>
        <p:txBody>
          <a:bodyPr vert="horz" wrap="none" lIns="0" tIns="0" rIns="0" bIns="0" rtlCol="0" anchor="t" anchorCtr="0">
            <a:normAutofit/>
          </a:bodyPr>
          <a:lstStyle/>
          <a:p>
            <a:pPr algn="ctr"/>
            <a:r>
              <a:rPr lang="en-GB" dirty="0"/>
              <a:t>CUT</a:t>
            </a:r>
          </a:p>
        </p:txBody>
      </p:sp>
      <p:cxnSp>
        <p:nvCxnSpPr>
          <p:cNvPr id="14" name="Straight Arrow Connector 13">
            <a:extLst>
              <a:ext uri="{FF2B5EF4-FFF2-40B4-BE49-F238E27FC236}">
                <a16:creationId xmlns:a16="http://schemas.microsoft.com/office/drawing/2014/main" id="{85372B27-CDBE-4A76-4F87-3BDE6C91FDCD}"/>
              </a:ext>
            </a:extLst>
          </p:cNvPr>
          <p:cNvCxnSpPr/>
          <p:nvPr/>
        </p:nvCxnSpPr>
        <p:spPr>
          <a:xfrm>
            <a:off x="3879072" y="3208206"/>
            <a:ext cx="1646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ED0DD8-E2F3-BC0E-212F-9E2F988BF46C}"/>
              </a:ext>
            </a:extLst>
          </p:cNvPr>
          <p:cNvCxnSpPr>
            <a:cxnSpLocks/>
          </p:cNvCxnSpPr>
          <p:nvPr/>
        </p:nvCxnSpPr>
        <p:spPr>
          <a:xfrm flipH="1">
            <a:off x="3879072" y="3681350"/>
            <a:ext cx="164632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8CF645-CDF9-2A2D-0C2B-7C5F40D22251}"/>
              </a:ext>
            </a:extLst>
          </p:cNvPr>
          <p:cNvSpPr txBox="1"/>
          <p:nvPr/>
        </p:nvSpPr>
        <p:spPr>
          <a:xfrm>
            <a:off x="4315450" y="2898580"/>
            <a:ext cx="914400" cy="322326"/>
          </a:xfrm>
          <a:prstGeom prst="rect">
            <a:avLst/>
          </a:prstGeom>
        </p:spPr>
        <p:txBody>
          <a:bodyPr vert="horz" wrap="none" lIns="0" tIns="0" rIns="0" bIns="0" rtlCol="0" anchor="t" anchorCtr="0">
            <a:normAutofit/>
          </a:bodyPr>
          <a:lstStyle/>
          <a:p>
            <a:pPr algn="l"/>
            <a:r>
              <a:rPr lang="en-GB" dirty="0"/>
              <a:t>invoke</a:t>
            </a:r>
          </a:p>
        </p:txBody>
      </p:sp>
      <p:sp>
        <p:nvSpPr>
          <p:cNvPr id="17" name="TextBox 16">
            <a:extLst>
              <a:ext uri="{FF2B5EF4-FFF2-40B4-BE49-F238E27FC236}">
                <a16:creationId xmlns:a16="http://schemas.microsoft.com/office/drawing/2014/main" id="{3F4FA5BA-9241-F904-60A2-1B434B202463}"/>
              </a:ext>
            </a:extLst>
          </p:cNvPr>
          <p:cNvSpPr txBox="1"/>
          <p:nvPr/>
        </p:nvSpPr>
        <p:spPr>
          <a:xfrm>
            <a:off x="4224637" y="3732150"/>
            <a:ext cx="1096025" cy="322326"/>
          </a:xfrm>
          <a:prstGeom prst="rect">
            <a:avLst/>
          </a:prstGeom>
        </p:spPr>
        <p:txBody>
          <a:bodyPr vert="horz" wrap="none" lIns="0" tIns="0" rIns="0" bIns="0" rtlCol="0" anchor="t" anchorCtr="0">
            <a:normAutofit/>
          </a:bodyPr>
          <a:lstStyle/>
          <a:p>
            <a:pPr algn="l"/>
            <a:r>
              <a:rPr lang="en-GB" dirty="0"/>
              <a:t>response</a:t>
            </a:r>
          </a:p>
        </p:txBody>
      </p:sp>
      <p:sp>
        <p:nvSpPr>
          <p:cNvPr id="18" name="Rectangle 17">
            <a:extLst>
              <a:ext uri="{FF2B5EF4-FFF2-40B4-BE49-F238E27FC236}">
                <a16:creationId xmlns:a16="http://schemas.microsoft.com/office/drawing/2014/main" id="{BF451A8E-A783-302D-377A-C4141886F1EC}"/>
              </a:ext>
            </a:extLst>
          </p:cNvPr>
          <p:cNvSpPr/>
          <p:nvPr/>
        </p:nvSpPr>
        <p:spPr>
          <a:xfrm>
            <a:off x="3083938" y="5011606"/>
            <a:ext cx="3441700" cy="1257300"/>
          </a:xfrm>
          <a:prstGeom prst="rect">
            <a:avLst/>
          </a:prstGeom>
          <a:solidFill>
            <a:schemeClr val="bg1">
              <a:lumMod val="8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GB" dirty="0">
                <a:solidFill>
                  <a:schemeClr val="tx1"/>
                </a:solidFill>
              </a:rPr>
              <a:t>Unit Test is testing the CUT</a:t>
            </a:r>
          </a:p>
          <a:p>
            <a:pPr algn="ctr"/>
            <a:r>
              <a:rPr lang="en-GB" dirty="0">
                <a:solidFill>
                  <a:schemeClr val="tx1"/>
                </a:solidFill>
              </a:rPr>
              <a:t> NOT the dependants </a:t>
            </a:r>
          </a:p>
          <a:p>
            <a:pPr algn="ctr"/>
            <a:r>
              <a:rPr lang="en-GB" dirty="0">
                <a:solidFill>
                  <a:schemeClr val="tx1"/>
                </a:solidFill>
              </a:rPr>
              <a:t>And it is called White Box Testing</a:t>
            </a:r>
          </a:p>
        </p:txBody>
      </p:sp>
      <p:sp>
        <p:nvSpPr>
          <p:cNvPr id="3" name="Slide Number Placeholder 1">
            <a:extLst>
              <a:ext uri="{FF2B5EF4-FFF2-40B4-BE49-F238E27FC236}">
                <a16:creationId xmlns:a16="http://schemas.microsoft.com/office/drawing/2014/main" id="{EF6DB7CA-FE40-27FF-2A4B-B098E8341408}"/>
              </a:ext>
            </a:extLst>
          </p:cNvPr>
          <p:cNvSpPr txBox="1">
            <a:spLocks/>
          </p:cNvSpPr>
          <p:nvPr/>
        </p:nvSpPr>
        <p:spPr>
          <a:xfrm>
            <a:off x="10962596" y="6373792"/>
            <a:ext cx="785483"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30</a:t>
            </a:fld>
            <a:endParaRPr lang="en-GB"/>
          </a:p>
        </p:txBody>
      </p:sp>
      <p:pic>
        <p:nvPicPr>
          <p:cNvPr id="4" name="Picture 3">
            <a:extLst>
              <a:ext uri="{FF2B5EF4-FFF2-40B4-BE49-F238E27FC236}">
                <a16:creationId xmlns:a16="http://schemas.microsoft.com/office/drawing/2014/main" id="{B4D2595E-4A03-3B1C-00CF-1E2C558F547B}"/>
              </a:ext>
            </a:extLst>
          </p:cNvPr>
          <p:cNvPicPr>
            <a:picLocks noChangeAspect="1"/>
          </p:cNvPicPr>
          <p:nvPr/>
        </p:nvPicPr>
        <p:blipFill>
          <a:blip r:embed="rId4"/>
          <a:stretch>
            <a:fillRect/>
          </a:stretch>
        </p:blipFill>
        <p:spPr>
          <a:xfrm>
            <a:off x="7708814" y="1359179"/>
            <a:ext cx="1033690" cy="919306"/>
          </a:xfrm>
          <a:prstGeom prst="rect">
            <a:avLst/>
          </a:prstGeom>
        </p:spPr>
      </p:pic>
      <p:pic>
        <p:nvPicPr>
          <p:cNvPr id="20" name="Picture 19">
            <a:extLst>
              <a:ext uri="{FF2B5EF4-FFF2-40B4-BE49-F238E27FC236}">
                <a16:creationId xmlns:a16="http://schemas.microsoft.com/office/drawing/2014/main" id="{13F02C76-1BE7-5EE7-E488-886A3827213B}"/>
              </a:ext>
            </a:extLst>
          </p:cNvPr>
          <p:cNvPicPr>
            <a:picLocks noChangeAspect="1"/>
          </p:cNvPicPr>
          <p:nvPr/>
        </p:nvPicPr>
        <p:blipFill>
          <a:blip r:embed="rId4"/>
          <a:stretch>
            <a:fillRect/>
          </a:stretch>
        </p:blipFill>
        <p:spPr>
          <a:xfrm>
            <a:off x="7708814" y="2789424"/>
            <a:ext cx="1033690" cy="919306"/>
          </a:xfrm>
          <a:prstGeom prst="rect">
            <a:avLst/>
          </a:prstGeom>
        </p:spPr>
      </p:pic>
      <p:pic>
        <p:nvPicPr>
          <p:cNvPr id="21" name="Picture 20">
            <a:extLst>
              <a:ext uri="{FF2B5EF4-FFF2-40B4-BE49-F238E27FC236}">
                <a16:creationId xmlns:a16="http://schemas.microsoft.com/office/drawing/2014/main" id="{5B45AA66-2AF8-C71F-3D3E-A7FB45DEEF49}"/>
              </a:ext>
            </a:extLst>
          </p:cNvPr>
          <p:cNvPicPr>
            <a:picLocks noChangeAspect="1"/>
          </p:cNvPicPr>
          <p:nvPr/>
        </p:nvPicPr>
        <p:blipFill>
          <a:blip r:embed="rId4"/>
          <a:stretch>
            <a:fillRect/>
          </a:stretch>
        </p:blipFill>
        <p:spPr>
          <a:xfrm>
            <a:off x="7708814" y="4219669"/>
            <a:ext cx="1033690" cy="919306"/>
          </a:xfrm>
          <a:prstGeom prst="rect">
            <a:avLst/>
          </a:prstGeom>
        </p:spPr>
      </p:pic>
      <p:sp>
        <p:nvSpPr>
          <p:cNvPr id="22" name="TextBox 21">
            <a:extLst>
              <a:ext uri="{FF2B5EF4-FFF2-40B4-BE49-F238E27FC236}">
                <a16:creationId xmlns:a16="http://schemas.microsoft.com/office/drawing/2014/main" id="{DC966629-5C68-D22A-28B2-61A4A056B0C5}"/>
              </a:ext>
            </a:extLst>
          </p:cNvPr>
          <p:cNvSpPr txBox="1"/>
          <p:nvPr/>
        </p:nvSpPr>
        <p:spPr>
          <a:xfrm>
            <a:off x="7567592" y="5210257"/>
            <a:ext cx="1605571" cy="919306"/>
          </a:xfrm>
          <a:prstGeom prst="rect">
            <a:avLst/>
          </a:prstGeom>
        </p:spPr>
        <p:txBody>
          <a:bodyPr vert="horz" wrap="square" lIns="0" tIns="0" rIns="0" bIns="0" rtlCol="0" anchor="t" anchorCtr="0">
            <a:normAutofit fontScale="92500" lnSpcReduction="20000"/>
          </a:bodyPr>
          <a:lstStyle/>
          <a:p>
            <a:pPr algn="ctr"/>
            <a:r>
              <a:rPr lang="en-GB" dirty="0"/>
              <a:t>Dependants, </a:t>
            </a:r>
            <a:r>
              <a:rPr lang="en-GB" b="1" dirty="0"/>
              <a:t>interaction</a:t>
            </a:r>
            <a:r>
              <a:rPr lang="en-GB" dirty="0"/>
              <a:t> testing, use </a:t>
            </a:r>
            <a:r>
              <a:rPr lang="en-GB" b="1" dirty="0"/>
              <a:t>mocks</a:t>
            </a:r>
            <a:r>
              <a:rPr lang="en-GB" dirty="0"/>
              <a:t> and </a:t>
            </a:r>
            <a:r>
              <a:rPr lang="en-GB" b="1" dirty="0"/>
              <a:t>spies</a:t>
            </a:r>
          </a:p>
        </p:txBody>
      </p:sp>
      <p:cxnSp>
        <p:nvCxnSpPr>
          <p:cNvPr id="23" name="Straight Arrow Connector 22">
            <a:extLst>
              <a:ext uri="{FF2B5EF4-FFF2-40B4-BE49-F238E27FC236}">
                <a16:creationId xmlns:a16="http://schemas.microsoft.com/office/drawing/2014/main" id="{0BF54C44-53F8-3296-9250-D2BF6D5FAAF1}"/>
              </a:ext>
            </a:extLst>
          </p:cNvPr>
          <p:cNvCxnSpPr>
            <a:cxnSpLocks/>
          </p:cNvCxnSpPr>
          <p:nvPr/>
        </p:nvCxnSpPr>
        <p:spPr>
          <a:xfrm flipV="1">
            <a:off x="6705514" y="2003686"/>
            <a:ext cx="1003300" cy="84607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E7BEEA-7E00-8FF0-EC3A-6992810E144C}"/>
              </a:ext>
            </a:extLst>
          </p:cNvPr>
          <p:cNvCxnSpPr>
            <a:cxnSpLocks/>
          </p:cNvCxnSpPr>
          <p:nvPr/>
        </p:nvCxnSpPr>
        <p:spPr>
          <a:xfrm>
            <a:off x="6815236" y="3362586"/>
            <a:ext cx="893578"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92CD8E3-D487-BB84-B29C-F4FD412B30E5}"/>
              </a:ext>
            </a:extLst>
          </p:cNvPr>
          <p:cNvCxnSpPr>
            <a:cxnSpLocks/>
          </p:cNvCxnSpPr>
          <p:nvPr/>
        </p:nvCxnSpPr>
        <p:spPr>
          <a:xfrm>
            <a:off x="6705514" y="3935747"/>
            <a:ext cx="1003300" cy="798439"/>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30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BFA464-3D3C-A512-D102-D27728B2F5BA}"/>
              </a:ext>
            </a:extLst>
          </p:cNvPr>
          <p:cNvSpPr>
            <a:spLocks noGrp="1"/>
          </p:cNvSpPr>
          <p:nvPr>
            <p:ph type="ctrTitle"/>
          </p:nvPr>
        </p:nvSpPr>
        <p:spPr/>
        <p:txBody>
          <a:bodyPr/>
          <a:lstStyle/>
          <a:p>
            <a:r>
              <a:rPr lang="en-GB" dirty="0"/>
              <a:t>Extended Lab – Find Highest Number</a:t>
            </a:r>
          </a:p>
        </p:txBody>
      </p:sp>
      <p:sp>
        <p:nvSpPr>
          <p:cNvPr id="7" name="Text Placeholder 6">
            <a:extLst>
              <a:ext uri="{FF2B5EF4-FFF2-40B4-BE49-F238E27FC236}">
                <a16:creationId xmlns:a16="http://schemas.microsoft.com/office/drawing/2014/main" id="{B23D6405-2A71-1C9D-F959-E5E3442FC848}"/>
              </a:ext>
            </a:extLst>
          </p:cNvPr>
          <p:cNvSpPr>
            <a:spLocks noGrp="1"/>
          </p:cNvSpPr>
          <p:nvPr>
            <p:ph type="body" sz="quarter" idx="13"/>
          </p:nvPr>
        </p:nvSpPr>
        <p:spPr/>
        <p:txBody>
          <a:bodyPr/>
          <a:lstStyle/>
          <a:p>
            <a:r>
              <a:rPr lang="en-GB" dirty="0"/>
              <a:t>A requirement has come through that the highest number finder must deal with finding the highest number for a series of subjects being taught.</a:t>
            </a:r>
          </a:p>
          <a:p>
            <a:r>
              <a:rPr lang="en-GB" dirty="0"/>
              <a:t>You might be tempted to butcher the </a:t>
            </a:r>
            <a:r>
              <a:rPr lang="en-GB" dirty="0" err="1"/>
              <a:t>HighestNumberFinder</a:t>
            </a:r>
            <a:r>
              <a:rPr lang="en-GB" dirty="0"/>
              <a:t> class.  But this would break the tenets of clean code</a:t>
            </a:r>
          </a:p>
          <a:p>
            <a:pPr marL="971550" lvl="1" indent="-285750"/>
            <a:r>
              <a:rPr lang="en-GB" dirty="0"/>
              <a:t>Single responsibility</a:t>
            </a:r>
          </a:p>
          <a:p>
            <a:pPr marL="971550" lvl="1" indent="-285750"/>
            <a:r>
              <a:rPr lang="en-GB" dirty="0"/>
              <a:t>Cohesive</a:t>
            </a:r>
          </a:p>
          <a:p>
            <a:r>
              <a:rPr lang="en-GB" dirty="0"/>
              <a:t>It would be better to design the code as follows</a:t>
            </a:r>
          </a:p>
          <a:p>
            <a:endParaRPr lang="en-GB" dirty="0"/>
          </a:p>
          <a:p>
            <a:endParaRPr lang="en-GB" dirty="0"/>
          </a:p>
        </p:txBody>
      </p:sp>
      <p:sp>
        <p:nvSpPr>
          <p:cNvPr id="5" name="Slide Number Placeholder 4">
            <a:extLst>
              <a:ext uri="{FF2B5EF4-FFF2-40B4-BE49-F238E27FC236}">
                <a16:creationId xmlns:a16="http://schemas.microsoft.com/office/drawing/2014/main" id="{5FB4FB78-9BA0-EBB4-73C2-C109369B2E9F}"/>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31</a:t>
            </a:fld>
            <a:endParaRPr lang="en-US" dirty="0"/>
          </a:p>
        </p:txBody>
      </p:sp>
      <p:pic>
        <p:nvPicPr>
          <p:cNvPr id="8" name="Picture 7">
            <a:extLst>
              <a:ext uri="{FF2B5EF4-FFF2-40B4-BE49-F238E27FC236}">
                <a16:creationId xmlns:a16="http://schemas.microsoft.com/office/drawing/2014/main" id="{B2DD633D-A0B3-4714-F86D-91DDA22A47FC}"/>
              </a:ext>
            </a:extLst>
          </p:cNvPr>
          <p:cNvPicPr>
            <a:picLocks noChangeAspect="1"/>
          </p:cNvPicPr>
          <p:nvPr/>
        </p:nvPicPr>
        <p:blipFill>
          <a:blip r:embed="rId2"/>
          <a:stretch>
            <a:fillRect/>
          </a:stretch>
        </p:blipFill>
        <p:spPr>
          <a:xfrm>
            <a:off x="1246303" y="4556377"/>
            <a:ext cx="1238490" cy="1146323"/>
          </a:xfrm>
          <a:prstGeom prst="rect">
            <a:avLst/>
          </a:prstGeom>
        </p:spPr>
      </p:pic>
      <p:pic>
        <p:nvPicPr>
          <p:cNvPr id="9" name="Picture 8">
            <a:extLst>
              <a:ext uri="{FF2B5EF4-FFF2-40B4-BE49-F238E27FC236}">
                <a16:creationId xmlns:a16="http://schemas.microsoft.com/office/drawing/2014/main" id="{E3A3624C-067A-9695-C92E-12601BB168F0}"/>
              </a:ext>
            </a:extLst>
          </p:cNvPr>
          <p:cNvPicPr>
            <a:picLocks noChangeAspect="1"/>
          </p:cNvPicPr>
          <p:nvPr/>
        </p:nvPicPr>
        <p:blipFill>
          <a:blip r:embed="rId2"/>
          <a:stretch>
            <a:fillRect/>
          </a:stretch>
        </p:blipFill>
        <p:spPr>
          <a:xfrm>
            <a:off x="5107103" y="4556377"/>
            <a:ext cx="1238490" cy="1146323"/>
          </a:xfrm>
          <a:prstGeom prst="rect">
            <a:avLst/>
          </a:prstGeom>
        </p:spPr>
      </p:pic>
      <p:sp>
        <p:nvSpPr>
          <p:cNvPr id="10" name="TextBox 9">
            <a:extLst>
              <a:ext uri="{FF2B5EF4-FFF2-40B4-BE49-F238E27FC236}">
                <a16:creationId xmlns:a16="http://schemas.microsoft.com/office/drawing/2014/main" id="{5FFB7CBD-3467-AA7E-F0AA-FDDC6BF8EF4A}"/>
              </a:ext>
            </a:extLst>
          </p:cNvPr>
          <p:cNvSpPr txBox="1"/>
          <p:nvPr/>
        </p:nvSpPr>
        <p:spPr>
          <a:xfrm>
            <a:off x="1246303" y="5702700"/>
            <a:ext cx="1774946" cy="356092"/>
          </a:xfrm>
          <a:prstGeom prst="rect">
            <a:avLst/>
          </a:prstGeom>
        </p:spPr>
        <p:txBody>
          <a:bodyPr vert="horz" wrap="none" lIns="0" tIns="0" rIns="0" bIns="0" rtlCol="0" anchor="t" anchorCtr="0">
            <a:normAutofit/>
          </a:bodyPr>
          <a:lstStyle/>
          <a:p>
            <a:pPr algn="l"/>
            <a:r>
              <a:rPr lang="en-US" dirty="0" err="1"/>
              <a:t>TopicManager</a:t>
            </a:r>
            <a:endParaRPr lang="en-GB" dirty="0"/>
          </a:p>
        </p:txBody>
      </p:sp>
      <p:sp>
        <p:nvSpPr>
          <p:cNvPr id="11" name="TextBox 10">
            <a:extLst>
              <a:ext uri="{FF2B5EF4-FFF2-40B4-BE49-F238E27FC236}">
                <a16:creationId xmlns:a16="http://schemas.microsoft.com/office/drawing/2014/main" id="{BF68796A-802D-953B-BBAA-97CB47492709}"/>
              </a:ext>
            </a:extLst>
          </p:cNvPr>
          <p:cNvSpPr txBox="1"/>
          <p:nvPr/>
        </p:nvSpPr>
        <p:spPr>
          <a:xfrm>
            <a:off x="4671029" y="5702700"/>
            <a:ext cx="1774946" cy="356092"/>
          </a:xfrm>
          <a:prstGeom prst="rect">
            <a:avLst/>
          </a:prstGeom>
        </p:spPr>
        <p:txBody>
          <a:bodyPr vert="horz" wrap="none" lIns="0" tIns="0" rIns="0" bIns="0" rtlCol="0" anchor="t" anchorCtr="0">
            <a:normAutofit/>
          </a:bodyPr>
          <a:lstStyle/>
          <a:p>
            <a:pPr algn="l"/>
            <a:r>
              <a:rPr lang="en-US" dirty="0" err="1"/>
              <a:t>HighestNumberFinder</a:t>
            </a:r>
            <a:endParaRPr lang="en-GB" dirty="0"/>
          </a:p>
        </p:txBody>
      </p:sp>
      <p:cxnSp>
        <p:nvCxnSpPr>
          <p:cNvPr id="12" name="Straight Arrow Connector 11">
            <a:extLst>
              <a:ext uri="{FF2B5EF4-FFF2-40B4-BE49-F238E27FC236}">
                <a16:creationId xmlns:a16="http://schemas.microsoft.com/office/drawing/2014/main" id="{AD187CB4-14D7-24F0-77C8-155D75CE00B2}"/>
              </a:ext>
            </a:extLst>
          </p:cNvPr>
          <p:cNvCxnSpPr>
            <a:cxnSpLocks/>
          </p:cNvCxnSpPr>
          <p:nvPr/>
        </p:nvCxnSpPr>
        <p:spPr>
          <a:xfrm>
            <a:off x="2419384" y="5129539"/>
            <a:ext cx="27004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D807E4-6DF2-4526-BB44-E6600E17C74F}"/>
              </a:ext>
            </a:extLst>
          </p:cNvPr>
          <p:cNvSpPr txBox="1"/>
          <p:nvPr/>
        </p:nvSpPr>
        <p:spPr>
          <a:xfrm>
            <a:off x="3206376" y="4819913"/>
            <a:ext cx="914400" cy="322326"/>
          </a:xfrm>
          <a:prstGeom prst="rect">
            <a:avLst/>
          </a:prstGeom>
        </p:spPr>
        <p:txBody>
          <a:bodyPr vert="horz" wrap="none" lIns="0" tIns="0" rIns="0" bIns="0" rtlCol="0" anchor="t" anchorCtr="0">
            <a:normAutofit/>
          </a:bodyPr>
          <a:lstStyle/>
          <a:p>
            <a:pPr algn="l"/>
            <a:r>
              <a:rPr lang="en-GB" dirty="0"/>
              <a:t>&lt;&lt;uses&gt;&gt;</a:t>
            </a:r>
          </a:p>
        </p:txBody>
      </p:sp>
    </p:spTree>
    <p:extLst>
      <p:ext uri="{BB962C8B-B14F-4D97-AF65-F5344CB8AC3E}">
        <p14:creationId xmlns:p14="http://schemas.microsoft.com/office/powerpoint/2010/main" val="3524740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3F1F-B96C-DE68-13B0-8A60561F47F2}"/>
              </a:ext>
            </a:extLst>
          </p:cNvPr>
          <p:cNvSpPr>
            <a:spLocks noGrp="1"/>
          </p:cNvSpPr>
          <p:nvPr>
            <p:ph type="ctrTitle"/>
          </p:nvPr>
        </p:nvSpPr>
        <p:spPr/>
        <p:txBody>
          <a:bodyPr/>
          <a:lstStyle/>
          <a:p>
            <a:r>
              <a:rPr lang="en-GB" dirty="0" err="1"/>
              <a:t>QuickLab</a:t>
            </a:r>
            <a:r>
              <a:rPr lang="en-GB" dirty="0"/>
              <a:t> - Working with Dependents</a:t>
            </a:r>
          </a:p>
        </p:txBody>
      </p:sp>
      <p:sp>
        <p:nvSpPr>
          <p:cNvPr id="3" name="Text Placeholder 2">
            <a:extLst>
              <a:ext uri="{FF2B5EF4-FFF2-40B4-BE49-F238E27FC236}">
                <a16:creationId xmlns:a16="http://schemas.microsoft.com/office/drawing/2014/main" id="{17B4A1BD-BADA-C294-4007-E19DE44F313C}"/>
              </a:ext>
            </a:extLst>
          </p:cNvPr>
          <p:cNvSpPr>
            <a:spLocks noGrp="1"/>
          </p:cNvSpPr>
          <p:nvPr>
            <p:ph type="body" sz="quarter" idx="13"/>
          </p:nvPr>
        </p:nvSpPr>
        <p:spPr>
          <a:xfrm>
            <a:off x="443921" y="1634248"/>
            <a:ext cx="7416028" cy="4160266"/>
          </a:xfrm>
        </p:spPr>
        <p:txBody>
          <a:bodyPr/>
          <a:lstStyle/>
          <a:p>
            <a:r>
              <a:rPr lang="en-GB" b="1" dirty="0"/>
              <a:t>QLC-2.1 TDD Case Study</a:t>
            </a:r>
          </a:p>
          <a:p>
            <a:r>
              <a:rPr lang="en-GB" b="1" dirty="0"/>
              <a:t>Topic Manager</a:t>
            </a:r>
          </a:p>
          <a:p>
            <a:r>
              <a:rPr lang="en-GB" dirty="0"/>
              <a:t>Find the highest score for a series of topics</a:t>
            </a:r>
          </a:p>
          <a:p>
            <a:r>
              <a:rPr lang="en-GB" dirty="0"/>
              <a:t>Given the following specification</a:t>
            </a:r>
          </a:p>
          <a:p>
            <a:pPr marL="971550" lvl="1" indent="-285750"/>
            <a:r>
              <a:rPr lang="en-GB" dirty="0"/>
              <a:t>If the input is [[“Physics”, [56, 67, 45, 89}]], the result should be [[“Physics”, 89]]</a:t>
            </a:r>
          </a:p>
          <a:p>
            <a:pPr marL="971550" lvl="1" indent="-285750"/>
            <a:r>
              <a:rPr lang="en-GB" dirty="0"/>
              <a:t>If the input is [] the result should be []</a:t>
            </a:r>
          </a:p>
          <a:p>
            <a:pPr marL="971550" lvl="1" indent="-285750"/>
            <a:r>
              <a:rPr lang="en-GB" dirty="0"/>
              <a:t>If the input is [[“Physics”, [56, 67, 45, 89]], [“Art”, [87, 66, 78]], the result should be [[“Physics”, 89], [“Art”, 87]]</a:t>
            </a:r>
          </a:p>
          <a:p>
            <a:pPr marL="971550" lvl="1" indent="-285750"/>
            <a:r>
              <a:rPr lang="en-GB" dirty="0"/>
              <a:t>If the input is [[“Physics”, [56, 67, 45, 89]], [“Art”, [87, 66, 78]], [“Comp Sci”, [45, 88, 97, 56]]], the result should be [[“Physics”, 89], [“Art”, 87], [“Comp Sci”, 97]]</a:t>
            </a:r>
          </a:p>
          <a:p>
            <a:r>
              <a:rPr lang="en-GB" b="1" dirty="0"/>
              <a:t>The most challenging part is determining which test to write first. </a:t>
            </a:r>
          </a:p>
          <a:p>
            <a:r>
              <a:rPr lang="en-GB" b="1" dirty="0"/>
              <a:t>Always start simple, with a test that does not need to handle exceptions.</a:t>
            </a:r>
          </a:p>
          <a:p>
            <a:endParaRPr lang="en-GB" dirty="0"/>
          </a:p>
        </p:txBody>
      </p:sp>
    </p:spTree>
    <p:extLst>
      <p:ext uri="{BB962C8B-B14F-4D97-AF65-F5344CB8AC3E}">
        <p14:creationId xmlns:p14="http://schemas.microsoft.com/office/powerpoint/2010/main" val="765187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6EB559-4062-D960-6675-A430BF8D415F}"/>
              </a:ext>
            </a:extLst>
          </p:cNvPr>
          <p:cNvSpPr>
            <a:spLocks noGrp="1"/>
          </p:cNvSpPr>
          <p:nvPr>
            <p:ph type="body" sz="quarter" idx="13"/>
          </p:nvPr>
        </p:nvSpPr>
        <p:spPr>
          <a:xfrm>
            <a:off x="443921" y="666349"/>
            <a:ext cx="6683265" cy="794274"/>
          </a:xfrm>
        </p:spPr>
        <p:txBody>
          <a:bodyPr/>
          <a:lstStyle/>
          <a:p>
            <a:r>
              <a:rPr lang="en-GB" dirty="0"/>
              <a:t>Dependents Takeaway</a:t>
            </a:r>
          </a:p>
        </p:txBody>
      </p:sp>
      <p:sp>
        <p:nvSpPr>
          <p:cNvPr id="5" name="Text Placeholder 2">
            <a:extLst>
              <a:ext uri="{FF2B5EF4-FFF2-40B4-BE49-F238E27FC236}">
                <a16:creationId xmlns:a16="http://schemas.microsoft.com/office/drawing/2014/main" id="{4BA4BB57-D93E-39C9-1587-7A35A1483A41}"/>
              </a:ext>
            </a:extLst>
          </p:cNvPr>
          <p:cNvSpPr txBox="1">
            <a:spLocks/>
          </p:cNvSpPr>
          <p:nvPr/>
        </p:nvSpPr>
        <p:spPr>
          <a:xfrm>
            <a:off x="443921" y="1634248"/>
            <a:ext cx="7416028" cy="416026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3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GB" dirty="0"/>
              <a:t>When working with tests, watch out for tightly coupled code, it leads to </a:t>
            </a:r>
          </a:p>
          <a:p>
            <a:pPr marL="285750" lvl="1" indent="-285750"/>
            <a:r>
              <a:rPr lang="en-GB" dirty="0"/>
              <a:t>Untestable code</a:t>
            </a:r>
          </a:p>
          <a:p>
            <a:pPr marL="285750" lvl="1" indent="-285750"/>
            <a:r>
              <a:rPr lang="en-GB" dirty="0"/>
              <a:t>Testing more than the CUT in a single unit test</a:t>
            </a:r>
          </a:p>
          <a:p>
            <a:pPr marL="971550" lvl="1" indent="-285750"/>
            <a:endParaRPr lang="en-GB" dirty="0"/>
          </a:p>
        </p:txBody>
      </p:sp>
    </p:spTree>
    <p:extLst>
      <p:ext uri="{BB962C8B-B14F-4D97-AF65-F5344CB8AC3E}">
        <p14:creationId xmlns:p14="http://schemas.microsoft.com/office/powerpoint/2010/main" val="1213798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90A45-82E0-0052-DFB0-34EAB205183E}"/>
              </a:ext>
            </a:extLst>
          </p:cNvPr>
          <p:cNvSpPr>
            <a:spLocks noGrp="1"/>
          </p:cNvSpPr>
          <p:nvPr>
            <p:ph type="ctrTitle"/>
          </p:nvPr>
        </p:nvSpPr>
        <p:spPr/>
        <p:txBody>
          <a:bodyPr/>
          <a:lstStyle/>
          <a:p>
            <a:r>
              <a:rPr lang="en-GB" dirty="0"/>
              <a:t>Test Doubles</a:t>
            </a:r>
          </a:p>
        </p:txBody>
      </p:sp>
      <p:sp>
        <p:nvSpPr>
          <p:cNvPr id="4" name="Subtitle 3">
            <a:extLst>
              <a:ext uri="{FF2B5EF4-FFF2-40B4-BE49-F238E27FC236}">
                <a16:creationId xmlns:a16="http://schemas.microsoft.com/office/drawing/2014/main" id="{364480C1-B9C4-F534-11CD-C1F2815961E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30456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2019D87-C154-38AD-9321-FF30EC41AC5C}"/>
              </a:ext>
            </a:extLst>
          </p:cNvPr>
          <p:cNvSpPr>
            <a:spLocks noGrp="1"/>
          </p:cNvSpPr>
          <p:nvPr>
            <p:ph type="body" sz="quarter" idx="13"/>
          </p:nvPr>
        </p:nvSpPr>
        <p:spPr/>
        <p:txBody>
          <a:bodyPr/>
          <a:lstStyle/>
          <a:p>
            <a:r>
              <a:rPr lang="en-GB" b="1" dirty="0"/>
              <a:t>Test Doubles – replace dependencies</a:t>
            </a:r>
          </a:p>
          <a:p>
            <a:r>
              <a:rPr lang="en-GB" b="1" dirty="0"/>
              <a:t>Several Types</a:t>
            </a:r>
          </a:p>
        </p:txBody>
      </p:sp>
      <p:pic>
        <p:nvPicPr>
          <p:cNvPr id="7" name="Picture 6" descr="A screenshot of a computer&#10;&#10;AI-generated content may be incorrect.">
            <a:extLst>
              <a:ext uri="{FF2B5EF4-FFF2-40B4-BE49-F238E27FC236}">
                <a16:creationId xmlns:a16="http://schemas.microsoft.com/office/drawing/2014/main" id="{B3629626-6E96-29DD-010E-722E26F0A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71" y="2750785"/>
            <a:ext cx="6789713" cy="2258959"/>
          </a:xfrm>
          <a:prstGeom prst="rect">
            <a:avLst/>
          </a:prstGeom>
        </p:spPr>
      </p:pic>
      <p:sp>
        <p:nvSpPr>
          <p:cNvPr id="2" name="Rectangle 1">
            <a:extLst>
              <a:ext uri="{FF2B5EF4-FFF2-40B4-BE49-F238E27FC236}">
                <a16:creationId xmlns:a16="http://schemas.microsoft.com/office/drawing/2014/main" id="{9D67629A-4B52-F20F-840B-7C755C5949FA}"/>
              </a:ext>
            </a:extLst>
          </p:cNvPr>
          <p:cNvSpPr/>
          <p:nvPr/>
        </p:nvSpPr>
        <p:spPr>
          <a:xfrm>
            <a:off x="1503899" y="5557316"/>
            <a:ext cx="5073855" cy="474393"/>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GB" dirty="0"/>
              <a:t>Ref: https://martinfowler.com/bliki/TestDouble.html</a:t>
            </a:r>
          </a:p>
        </p:txBody>
      </p:sp>
    </p:spTree>
    <p:extLst>
      <p:ext uri="{BB962C8B-B14F-4D97-AF65-F5344CB8AC3E}">
        <p14:creationId xmlns:p14="http://schemas.microsoft.com/office/powerpoint/2010/main" val="2781499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ED5017-B73E-F669-EB9B-E466CFFC917E}"/>
              </a:ext>
            </a:extLst>
          </p:cNvPr>
          <p:cNvSpPr>
            <a:spLocks noGrp="1"/>
          </p:cNvSpPr>
          <p:nvPr>
            <p:ph type="ctrTitle"/>
          </p:nvPr>
        </p:nvSpPr>
        <p:spPr/>
        <p:txBody>
          <a:bodyPr/>
          <a:lstStyle/>
          <a:p>
            <a:r>
              <a:rPr lang="en-GB" dirty="0"/>
              <a:t>Test Doubles – Design Technique</a:t>
            </a:r>
          </a:p>
        </p:txBody>
      </p:sp>
      <p:sp>
        <p:nvSpPr>
          <p:cNvPr id="4" name="Text Placeholder 3">
            <a:extLst>
              <a:ext uri="{FF2B5EF4-FFF2-40B4-BE49-F238E27FC236}">
                <a16:creationId xmlns:a16="http://schemas.microsoft.com/office/drawing/2014/main" id="{89141564-5BB9-7995-7BBE-E30AAC59C69A}"/>
              </a:ext>
            </a:extLst>
          </p:cNvPr>
          <p:cNvSpPr>
            <a:spLocks noGrp="1"/>
          </p:cNvSpPr>
          <p:nvPr>
            <p:ph type="body" sz="quarter" idx="14"/>
          </p:nvPr>
        </p:nvSpPr>
        <p:spPr/>
        <p:txBody>
          <a:bodyPr/>
          <a:lstStyle/>
          <a:p>
            <a:r>
              <a:rPr lang="en-GB" dirty="0"/>
              <a:t>Good Design Technique:</a:t>
            </a:r>
          </a:p>
          <a:p>
            <a:pPr marL="285750" indent="-285750">
              <a:buFont typeface="Arial" panose="020B0604020202020204" pitchFamily="34" charset="0"/>
              <a:buChar char="•"/>
            </a:pPr>
            <a:r>
              <a:rPr lang="en-GB" dirty="0"/>
              <a:t>Improves Code Testability</a:t>
            </a:r>
          </a:p>
          <a:p>
            <a:pPr marL="285750" indent="-285750">
              <a:buFont typeface="Arial" panose="020B0604020202020204" pitchFamily="34" charset="0"/>
              <a:buChar char="•"/>
            </a:pPr>
            <a:r>
              <a:rPr lang="en-GB" dirty="0"/>
              <a:t>As well as giving developers the confidence to modify their code base</a:t>
            </a:r>
          </a:p>
          <a:p>
            <a:r>
              <a:rPr lang="en-GB" dirty="0"/>
              <a:t>You may be waiting on code from another developer</a:t>
            </a:r>
          </a:p>
          <a:p>
            <a:pPr marL="285750" indent="-285750">
              <a:buFont typeface="Arial" panose="020B0604020202020204" pitchFamily="34" charset="0"/>
              <a:buChar char="•"/>
            </a:pPr>
            <a:r>
              <a:rPr lang="en-GB" dirty="0"/>
              <a:t>Tests are usually executed on build pipelines; they need to be isolated</a:t>
            </a:r>
          </a:p>
          <a:p>
            <a:endParaRPr lang="en-GB" dirty="0"/>
          </a:p>
          <a:p>
            <a:r>
              <a:rPr lang="en-GB" dirty="0"/>
              <a:t>We want to ensure that our tests are not performing any of the following :</a:t>
            </a:r>
          </a:p>
          <a:p>
            <a:pPr marL="285750" indent="-285750">
              <a:buFont typeface="Arial" panose="020B0604020202020204" pitchFamily="34" charset="0"/>
              <a:buChar char="•"/>
            </a:pPr>
            <a:r>
              <a:rPr lang="en-GB" dirty="0"/>
              <a:t>IO</a:t>
            </a:r>
          </a:p>
          <a:p>
            <a:pPr marL="285750" indent="-285750">
              <a:buFont typeface="Arial" panose="020B0604020202020204" pitchFamily="34" charset="0"/>
              <a:buChar char="•"/>
            </a:pPr>
            <a:r>
              <a:rPr lang="en-GB" dirty="0"/>
              <a:t>Network calls</a:t>
            </a:r>
          </a:p>
          <a:p>
            <a:pPr marL="285750" indent="-285750">
              <a:buFont typeface="Arial" panose="020B0604020202020204" pitchFamily="34" charset="0"/>
              <a:buChar char="•"/>
            </a:pPr>
            <a:r>
              <a:rPr lang="en-GB" dirty="0"/>
              <a:t>DB Access</a:t>
            </a:r>
          </a:p>
          <a:p>
            <a:endParaRPr lang="en-GB" dirty="0"/>
          </a:p>
        </p:txBody>
      </p:sp>
      <p:sp>
        <p:nvSpPr>
          <p:cNvPr id="5" name="Rectangle 4">
            <a:extLst>
              <a:ext uri="{FF2B5EF4-FFF2-40B4-BE49-F238E27FC236}">
                <a16:creationId xmlns:a16="http://schemas.microsoft.com/office/drawing/2014/main" id="{AD607B9D-4E9F-E42E-18CA-E8DE9998624D}"/>
              </a:ext>
            </a:extLst>
          </p:cNvPr>
          <p:cNvSpPr/>
          <p:nvPr/>
        </p:nvSpPr>
        <p:spPr>
          <a:xfrm>
            <a:off x="3375497" y="5699615"/>
            <a:ext cx="2811293" cy="584454"/>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dirty="0">
                <a:solidFill>
                  <a:schemeClr val="bg1"/>
                </a:solidFill>
              </a:rPr>
              <a:t>Tests need to be isolated</a:t>
            </a:r>
            <a:endParaRPr lang="en-GB" dirty="0">
              <a:solidFill>
                <a:schemeClr val="bg1"/>
              </a:solidFill>
            </a:endParaRPr>
          </a:p>
        </p:txBody>
      </p:sp>
    </p:spTree>
    <p:extLst>
      <p:ext uri="{BB962C8B-B14F-4D97-AF65-F5344CB8AC3E}">
        <p14:creationId xmlns:p14="http://schemas.microsoft.com/office/powerpoint/2010/main" val="1475011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D36013-DF5B-4FE8-3244-FBE8B5A16DAA}"/>
              </a:ext>
            </a:extLst>
          </p:cNvPr>
          <p:cNvSpPr>
            <a:spLocks noGrp="1"/>
          </p:cNvSpPr>
          <p:nvPr>
            <p:ph type="ctrTitle"/>
          </p:nvPr>
        </p:nvSpPr>
        <p:spPr/>
        <p:txBody>
          <a:bodyPr/>
          <a:lstStyle/>
          <a:p>
            <a:r>
              <a:rPr lang="en-GB" dirty="0"/>
              <a:t>Stubs – The Problem</a:t>
            </a:r>
          </a:p>
        </p:txBody>
      </p:sp>
      <p:sp>
        <p:nvSpPr>
          <p:cNvPr id="7" name="Text Placeholder 6">
            <a:extLst>
              <a:ext uri="{FF2B5EF4-FFF2-40B4-BE49-F238E27FC236}">
                <a16:creationId xmlns:a16="http://schemas.microsoft.com/office/drawing/2014/main" id="{608CF9D9-6E29-00DD-FCA3-A30BE1F65DB6}"/>
              </a:ext>
            </a:extLst>
          </p:cNvPr>
          <p:cNvSpPr>
            <a:spLocks noGrp="1"/>
          </p:cNvSpPr>
          <p:nvPr>
            <p:ph type="body" sz="quarter" idx="13"/>
          </p:nvPr>
        </p:nvSpPr>
        <p:spPr>
          <a:xfrm>
            <a:off x="443921" y="1733108"/>
            <a:ext cx="5532574" cy="4348715"/>
          </a:xfrm>
        </p:spPr>
        <p:txBody>
          <a:bodyPr/>
          <a:lstStyle/>
          <a:p>
            <a:pPr>
              <a:spcBef>
                <a:spcPts val="600"/>
              </a:spcBef>
            </a:pPr>
            <a:r>
              <a:rPr lang="en-GB" b="1" dirty="0"/>
              <a:t>Tight coupling to file I/O</a:t>
            </a:r>
          </a:p>
          <a:p>
            <a:pPr marL="285750" indent="-285750">
              <a:spcBef>
                <a:spcPts val="600"/>
              </a:spcBef>
              <a:buFont typeface="Arial" panose="020B0604020202020204" pitchFamily="34" charset="0"/>
              <a:buChar char="•"/>
            </a:pPr>
            <a:r>
              <a:rPr lang="en-GB" dirty="0" err="1"/>
              <a:t>load_file</a:t>
            </a:r>
            <a:r>
              <a:rPr lang="en-GB" dirty="0"/>
              <a:t>() reads directly from disk, making tests slow, fragile, and environment-dependent.</a:t>
            </a:r>
          </a:p>
          <a:p>
            <a:pPr>
              <a:spcBef>
                <a:spcPts val="600"/>
              </a:spcBef>
            </a:pPr>
            <a:r>
              <a:rPr lang="en-GB" b="1" dirty="0"/>
              <a:t>Difficult to control test inputs</a:t>
            </a:r>
          </a:p>
          <a:p>
            <a:pPr marL="285750" indent="-285750">
              <a:spcBef>
                <a:spcPts val="600"/>
              </a:spcBef>
              <a:buFont typeface="Arial" panose="020B0604020202020204" pitchFamily="34" charset="0"/>
              <a:buChar char="•"/>
            </a:pPr>
            <a:r>
              <a:rPr lang="en-GB" dirty="0"/>
              <a:t>lines is populated internally, you can't inject canned data to test </a:t>
            </a:r>
            <a:r>
              <a:rPr lang="en-GB" dirty="0" err="1"/>
              <a:t>calculate_file_size</a:t>
            </a:r>
            <a:r>
              <a:rPr lang="en-GB" dirty="0"/>
              <a:t>() independently.</a:t>
            </a:r>
          </a:p>
          <a:p>
            <a:pPr>
              <a:spcBef>
                <a:spcPts val="600"/>
              </a:spcBef>
            </a:pPr>
            <a:r>
              <a:rPr lang="en-GB" b="1" dirty="0"/>
              <a:t>Cannot easily isolate logic</a:t>
            </a:r>
          </a:p>
          <a:p>
            <a:pPr marL="285750" indent="-285750">
              <a:spcBef>
                <a:spcPts val="600"/>
              </a:spcBef>
              <a:buFont typeface="Arial" panose="020B0604020202020204" pitchFamily="34" charset="0"/>
              <a:buChar char="•"/>
            </a:pPr>
            <a:r>
              <a:rPr lang="en-GB" dirty="0"/>
              <a:t>File reading and size calculation are bundled.</a:t>
            </a:r>
          </a:p>
          <a:p>
            <a:pPr>
              <a:spcBef>
                <a:spcPts val="600"/>
              </a:spcBef>
            </a:pPr>
            <a:r>
              <a:rPr lang="en-GB" b="1" dirty="0"/>
              <a:t>Not easily mockable</a:t>
            </a:r>
          </a:p>
          <a:p>
            <a:pPr marL="285750" indent="-285750">
              <a:spcBef>
                <a:spcPts val="600"/>
              </a:spcBef>
              <a:spcAft>
                <a:spcPts val="600"/>
              </a:spcAft>
              <a:buFont typeface="Arial" panose="020B0604020202020204" pitchFamily="34" charset="0"/>
              <a:buChar char="•"/>
            </a:pPr>
            <a:r>
              <a:rPr lang="en-GB" dirty="0"/>
              <a:t>No parameters passed to _</a:t>
            </a:r>
            <a:r>
              <a:rPr lang="en-GB" dirty="0" err="1"/>
              <a:t>calculate_file_size</a:t>
            </a:r>
            <a:r>
              <a:rPr lang="en-GB" dirty="0"/>
              <a:t>() - relies on internal state (</a:t>
            </a:r>
            <a:r>
              <a:rPr lang="en-GB" dirty="0" err="1"/>
              <a:t>self.lines</a:t>
            </a:r>
            <a:r>
              <a:rPr lang="en-GB" dirty="0"/>
              <a:t>) set by file operation.</a:t>
            </a:r>
          </a:p>
          <a:p>
            <a:pPr>
              <a:spcBef>
                <a:spcPts val="600"/>
              </a:spcBef>
              <a:spcAft>
                <a:spcPts val="600"/>
              </a:spcAft>
            </a:pPr>
            <a:r>
              <a:rPr lang="en-GB" b="1" dirty="0"/>
              <a:t>Violates Single Responsibility Principle</a:t>
            </a:r>
          </a:p>
          <a:p>
            <a:pPr marL="285750" indent="-285750">
              <a:spcBef>
                <a:spcPts val="600"/>
              </a:spcBef>
              <a:spcAft>
                <a:spcPts val="600"/>
              </a:spcAft>
              <a:buFont typeface="Arial" panose="020B0604020202020204" pitchFamily="34" charset="0"/>
              <a:buChar char="•"/>
            </a:pPr>
            <a:r>
              <a:rPr lang="en-GB" dirty="0"/>
              <a:t>One method responsible for IO and computing size.</a:t>
            </a:r>
          </a:p>
          <a:p>
            <a:endParaRPr lang="en-GB" dirty="0"/>
          </a:p>
        </p:txBody>
      </p:sp>
      <p:sp>
        <p:nvSpPr>
          <p:cNvPr id="6" name="Content Placeholder 5">
            <a:extLst>
              <a:ext uri="{FF2B5EF4-FFF2-40B4-BE49-F238E27FC236}">
                <a16:creationId xmlns:a16="http://schemas.microsoft.com/office/drawing/2014/main" id="{328B53F5-8DF0-E9DC-1EE1-004F978B227E}"/>
              </a:ext>
            </a:extLst>
          </p:cNvPr>
          <p:cNvSpPr>
            <a:spLocks noGrp="1"/>
          </p:cNvSpPr>
          <p:nvPr>
            <p:ph sz="quarter" idx="4"/>
          </p:nvPr>
        </p:nvSpPr>
        <p:spPr/>
        <p:txBody>
          <a:bodyPr/>
          <a:lstStyle/>
          <a:p>
            <a:endParaRPr lang="en-GB" dirty="0"/>
          </a:p>
        </p:txBody>
      </p:sp>
      <p:sp>
        <p:nvSpPr>
          <p:cNvPr id="4" name="Slide Number Placeholder 3">
            <a:extLst>
              <a:ext uri="{FF2B5EF4-FFF2-40B4-BE49-F238E27FC236}">
                <a16:creationId xmlns:a16="http://schemas.microsoft.com/office/drawing/2014/main" id="{83F9F421-AE92-C358-420A-30C9F71AFE54}"/>
              </a:ext>
            </a:extLst>
          </p:cNvPr>
          <p:cNvSpPr>
            <a:spLocks noGrp="1"/>
          </p:cNvSpPr>
          <p:nvPr>
            <p:ph type="sldNum" sz="quarter" idx="12"/>
          </p:nvPr>
        </p:nvSpPr>
        <p:spPr/>
        <p:txBody>
          <a:bodyPr/>
          <a:lstStyle/>
          <a:p>
            <a:fld id="{F3469444-D02B-D446-9CF8-19DEDDE073D1}" type="slidenum">
              <a:rPr lang="en-US" smtClean="0"/>
              <a:pPr/>
              <a:t>37</a:t>
            </a:fld>
            <a:endParaRPr lang="en-US" dirty="0"/>
          </a:p>
        </p:txBody>
      </p:sp>
      <p:sp>
        <p:nvSpPr>
          <p:cNvPr id="8" name="Rectangle 4">
            <a:extLst>
              <a:ext uri="{FF2B5EF4-FFF2-40B4-BE49-F238E27FC236}">
                <a16:creationId xmlns:a16="http://schemas.microsoft.com/office/drawing/2014/main" id="{5544274A-387D-0306-79FE-462760E296B0}"/>
              </a:ext>
            </a:extLst>
          </p:cNvPr>
          <p:cNvSpPr txBox="1">
            <a:spLocks noChangeArrowheads="1"/>
          </p:cNvSpPr>
          <p:nvPr/>
        </p:nvSpPr>
        <p:spPr bwMode="auto">
          <a:xfrm>
            <a:off x="5976495" y="1733108"/>
            <a:ext cx="6555411" cy="419499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ltLang="en-US" sz="1600" dirty="0">
                <a:solidFill>
                  <a:schemeClr val="accent1">
                    <a:lumMod val="60000"/>
                    <a:lumOff val="40000"/>
                  </a:schemeClr>
                </a:solidFill>
                <a:latin typeface="Consolas" panose="020B0609020204030204" pitchFamily="49" charset="0"/>
                <a:cs typeface="Consolas" panose="020B0609020204030204" pitchFamily="49" charset="0"/>
              </a:rPr>
              <a:t>def</a:t>
            </a: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rgbClr val="00B0F0"/>
                </a:solidFill>
                <a:latin typeface="Consolas" panose="020B0609020204030204" pitchFamily="49" charset="0"/>
                <a:cs typeface="Consolas" panose="020B0609020204030204" pitchFamily="49" charset="0"/>
              </a:rPr>
              <a:t>__</a:t>
            </a:r>
            <a:r>
              <a:rPr lang="en-US" altLang="en-US" sz="1600" dirty="0" err="1">
                <a:solidFill>
                  <a:srgbClr val="00B0F0"/>
                </a:solidFill>
                <a:latin typeface="Consolas" panose="020B0609020204030204" pitchFamily="49" charset="0"/>
                <a:cs typeface="Consolas" panose="020B0609020204030204" pitchFamily="49" charset="0"/>
              </a:rPr>
              <a:t>init</a:t>
            </a:r>
            <a:r>
              <a:rPr lang="en-US" altLang="en-US" sz="1600" dirty="0">
                <a:solidFill>
                  <a:srgbClr val="00B0F0"/>
                </a:solidFill>
                <a:latin typeface="Consolas" panose="020B0609020204030204" pitchFamily="49" charset="0"/>
                <a:cs typeface="Consolas" panose="020B0609020204030204" pitchFamily="49" charset="0"/>
              </a:rPr>
              <a:t>__</a:t>
            </a:r>
            <a:r>
              <a:rPr lang="en-US" altLang="en-US" sz="1600" dirty="0">
                <a:solidFill>
                  <a:schemeClr val="bg1"/>
                </a:solidFill>
                <a:latin typeface="Consolas" panose="020B0609020204030204" pitchFamily="49" charset="0"/>
                <a:cs typeface="Consolas" panose="020B0609020204030204" pitchFamily="49" charset="0"/>
              </a:rPr>
              <a:t>(self, </a:t>
            </a:r>
            <a:r>
              <a:rPr lang="en-US" altLang="en-US" sz="1600" dirty="0" err="1">
                <a:solidFill>
                  <a:schemeClr val="bg1"/>
                </a:solidFill>
                <a:latin typeface="Consolas" panose="020B0609020204030204" pitchFamily="49" charset="0"/>
                <a:cs typeface="Consolas" panose="020B0609020204030204" pitchFamily="49" charset="0"/>
              </a:rPr>
              <a:t>file_to_load</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self.file_to_load</a:t>
            </a:r>
            <a:r>
              <a:rPr lang="en-US" altLang="en-US" sz="1600" dirty="0">
                <a:solidFill>
                  <a:schemeClr val="bg1"/>
                </a:solidFill>
                <a:latin typeface="Consolas" panose="020B0609020204030204" pitchFamily="49" charset="0"/>
                <a:cs typeface="Consolas" panose="020B0609020204030204" pitchFamily="49" charset="0"/>
              </a:rPr>
              <a:t> = </a:t>
            </a:r>
            <a:r>
              <a:rPr lang="en-US" altLang="en-US" sz="1600" dirty="0" err="1">
                <a:solidFill>
                  <a:schemeClr val="bg1"/>
                </a:solidFill>
                <a:latin typeface="Consolas" panose="020B0609020204030204" pitchFamily="49" charset="0"/>
                <a:cs typeface="Consolas" panose="020B0609020204030204" pitchFamily="49" charset="0"/>
              </a:rPr>
              <a:t>file_to_load</a:t>
            </a:r>
            <a:endParaRPr lang="en-US" altLang="en-US" sz="1600" dirty="0">
              <a:solidFill>
                <a:schemeClr val="bg1"/>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self.lines</a:t>
            </a:r>
            <a:r>
              <a:rPr lang="en-US" altLang="en-US" sz="1600" dirty="0">
                <a:solidFill>
                  <a:schemeClr val="bg1"/>
                </a:solidFill>
                <a:latin typeface="Consolas" panose="020B0609020204030204" pitchFamily="49" charset="0"/>
                <a:cs typeface="Consolas" panose="020B0609020204030204" pitchFamily="49" charset="0"/>
              </a:rPr>
              <a:t> = []</a:t>
            </a:r>
          </a:p>
          <a:p>
            <a:pPr marL="0" indent="0">
              <a:spcBef>
                <a:spcPts val="600"/>
              </a:spcBef>
              <a:buNone/>
            </a:pPr>
            <a:endParaRPr lang="en-US" altLang="en-US" sz="1600" dirty="0">
              <a:solidFill>
                <a:schemeClr val="accent1">
                  <a:lumMod val="60000"/>
                  <a:lumOff val="40000"/>
                </a:schemeClr>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accent1">
                    <a:lumMod val="60000"/>
                    <a:lumOff val="40000"/>
                  </a:schemeClr>
                </a:solidFill>
                <a:latin typeface="Consolas" panose="020B0609020204030204" pitchFamily="49" charset="0"/>
                <a:cs typeface="Consolas" panose="020B0609020204030204" pitchFamily="49" charset="0"/>
              </a:rPr>
              <a:t>def </a:t>
            </a:r>
            <a:r>
              <a:rPr lang="en-US" altLang="en-US" sz="1600" dirty="0" err="1">
                <a:solidFill>
                  <a:srgbClr val="00B0F0"/>
                </a:solidFill>
                <a:latin typeface="Consolas" panose="020B0609020204030204" pitchFamily="49" charset="0"/>
                <a:cs typeface="Consolas" panose="020B0609020204030204" pitchFamily="49" charset="0"/>
              </a:rPr>
              <a:t>load_file</a:t>
            </a:r>
            <a:r>
              <a:rPr lang="en-US" altLang="en-US" sz="1600" dirty="0">
                <a:solidFill>
                  <a:schemeClr val="bg1"/>
                </a:solidFill>
                <a:latin typeface="Consolas" panose="020B0609020204030204" pitchFamily="49" charset="0"/>
                <a:cs typeface="Consolas" panose="020B0609020204030204" pitchFamily="49" charset="0"/>
              </a:rPr>
              <a:t>(self, </a:t>
            </a:r>
            <a:r>
              <a:rPr lang="en-US" altLang="en-US" sz="1600" dirty="0" err="1">
                <a:solidFill>
                  <a:schemeClr val="bg1"/>
                </a:solidFill>
                <a:latin typeface="Consolas" panose="020B0609020204030204" pitchFamily="49" charset="0"/>
                <a:cs typeface="Consolas" panose="020B0609020204030204" pitchFamily="49" charset="0"/>
              </a:rPr>
              <a:t>fname</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try:</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with open(</a:t>
            </a:r>
            <a:r>
              <a:rPr lang="en-US" altLang="en-US" sz="1600" dirty="0" err="1">
                <a:solidFill>
                  <a:schemeClr val="bg1"/>
                </a:solidFill>
                <a:latin typeface="Consolas" panose="020B0609020204030204" pitchFamily="49" charset="0"/>
                <a:cs typeface="Consolas" panose="020B0609020204030204" pitchFamily="49" charset="0"/>
              </a:rPr>
              <a:t>fname</a:t>
            </a:r>
            <a:r>
              <a:rPr lang="en-US" altLang="en-US" sz="1600" dirty="0">
                <a:solidFill>
                  <a:schemeClr val="bg1"/>
                </a:solidFill>
                <a:latin typeface="Consolas" panose="020B0609020204030204" pitchFamily="49" charset="0"/>
                <a:cs typeface="Consolas" panose="020B0609020204030204" pitchFamily="49" charset="0"/>
              </a:rPr>
              <a:t>, encoding=‘utf-8’) as f:</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except </a:t>
            </a:r>
            <a:r>
              <a:rPr lang="en-US" altLang="en-US" sz="1600" dirty="0" err="1">
                <a:solidFill>
                  <a:schemeClr val="bg1"/>
                </a:solidFill>
                <a:latin typeface="Consolas" panose="020B0609020204030204" pitchFamily="49" charset="0"/>
                <a:cs typeface="Consolas" panose="020B0609020204030204" pitchFamily="49" charset="0"/>
              </a:rPr>
              <a:t>IOError</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self.lines</a:t>
            </a:r>
            <a:r>
              <a:rPr lang="en-US" altLang="en-US" sz="1600" dirty="0">
                <a:solidFill>
                  <a:schemeClr val="bg1"/>
                </a:solidFill>
                <a:latin typeface="Consolas" panose="020B0609020204030204" pitchFamily="49" charset="0"/>
                <a:cs typeface="Consolas" panose="020B0609020204030204" pitchFamily="49" charset="0"/>
              </a:rPr>
              <a:t> = []</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return</a:t>
            </a:r>
            <a:r>
              <a:rPr lang="en-US" altLang="en-US" sz="1600" dirty="0">
                <a:solidFill>
                  <a:schemeClr val="bg1"/>
                </a:solidFill>
                <a:latin typeface="Consolas" panose="020B0609020204030204" pitchFamily="49" charset="0"/>
                <a:cs typeface="Consolas" panose="020B0609020204030204" pitchFamily="49" charset="0"/>
              </a:rPr>
              <a:t> self._</a:t>
            </a:r>
            <a:r>
              <a:rPr lang="en-US" altLang="en-US" sz="1600" dirty="0" err="1">
                <a:solidFill>
                  <a:schemeClr val="bg1"/>
                </a:solidFill>
                <a:latin typeface="Consolas" panose="020B0609020204030204" pitchFamily="49" charset="0"/>
                <a:cs typeface="Consolas" panose="020B0609020204030204" pitchFamily="49" charset="0"/>
              </a:rPr>
              <a:t>calculate_file_size</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endParaRPr lang="en-US" altLang="en-US" sz="1600" dirty="0">
              <a:solidFill>
                <a:schemeClr val="bg1"/>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def </a:t>
            </a:r>
            <a:r>
              <a:rPr lang="en-US" altLang="en-US" sz="1600" dirty="0">
                <a:solidFill>
                  <a:srgbClr val="00B0F0"/>
                </a:solidFill>
                <a:latin typeface="Consolas" panose="020B0609020204030204" pitchFamily="49" charset="0"/>
                <a:cs typeface="Consolas" panose="020B0609020204030204" pitchFamily="49" charset="0"/>
              </a:rPr>
              <a:t>_</a:t>
            </a:r>
            <a:r>
              <a:rPr lang="en-US" altLang="en-US" sz="1600" dirty="0" err="1">
                <a:solidFill>
                  <a:srgbClr val="00B0F0"/>
                </a:solidFill>
                <a:latin typeface="Consolas" panose="020B0609020204030204" pitchFamily="49" charset="0"/>
                <a:cs typeface="Consolas" panose="020B0609020204030204" pitchFamily="49" charset="0"/>
              </a:rPr>
              <a:t>calculate_file_size</a:t>
            </a:r>
            <a:r>
              <a:rPr lang="en-US" altLang="en-US" sz="1600" dirty="0">
                <a:solidFill>
                  <a:schemeClr val="bg1"/>
                </a:solidFill>
                <a:latin typeface="Consolas" panose="020B0609020204030204" pitchFamily="49" charset="0"/>
                <a:cs typeface="Consolas" panose="020B0609020204030204" pitchFamily="49" charset="0"/>
              </a:rPr>
              <a:t>(self):</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total_length</a:t>
            </a:r>
            <a:r>
              <a:rPr lang="en-US" altLang="en-US" sz="1600" dirty="0">
                <a:solidFill>
                  <a:schemeClr val="bg1"/>
                </a:solidFill>
                <a:latin typeface="Consolas" panose="020B0609020204030204" pitchFamily="49" charset="0"/>
                <a:cs typeface="Consolas" panose="020B0609020204030204" pitchFamily="49" charset="0"/>
              </a:rPr>
              <a:t> = sum(</a:t>
            </a:r>
            <a:r>
              <a:rPr lang="en-US" altLang="en-US" sz="1600" dirty="0" err="1">
                <a:solidFill>
                  <a:schemeClr val="bg1"/>
                </a:solidFill>
                <a:latin typeface="Consolas" panose="020B0609020204030204" pitchFamily="49" charset="0"/>
                <a:cs typeface="Consolas" panose="020B0609020204030204" pitchFamily="49" charset="0"/>
              </a:rPr>
              <a:t>len</a:t>
            </a:r>
            <a:r>
              <a:rPr lang="en-US" altLang="en-US" sz="1600" dirty="0">
                <a:solidFill>
                  <a:schemeClr val="bg1"/>
                </a:solidFill>
                <a:latin typeface="Consolas" panose="020B0609020204030204" pitchFamily="49" charset="0"/>
                <a:cs typeface="Consolas" panose="020B0609020204030204" pitchFamily="49" charset="0"/>
              </a:rPr>
              <a:t>(line) for line in </a:t>
            </a:r>
            <a:r>
              <a:rPr lang="en-US" altLang="en-US" sz="1600" dirty="0" err="1">
                <a:solidFill>
                  <a:schemeClr val="bg1"/>
                </a:solidFill>
                <a:latin typeface="Consolas" panose="020B0609020204030204" pitchFamily="49" charset="0"/>
                <a:cs typeface="Consolas" panose="020B0609020204030204" pitchFamily="49" charset="0"/>
              </a:rPr>
              <a:t>self.lines</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return</a:t>
            </a: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total_length</a:t>
            </a:r>
            <a:endParaRPr lang="en-US"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11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8844A-931B-DF14-52D8-385F0764B6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91191D-2542-8787-1F3B-0CAD1614A821}"/>
              </a:ext>
            </a:extLst>
          </p:cNvPr>
          <p:cNvSpPr>
            <a:spLocks noGrp="1"/>
          </p:cNvSpPr>
          <p:nvPr>
            <p:ph type="ctrTitle"/>
          </p:nvPr>
        </p:nvSpPr>
        <p:spPr/>
        <p:txBody>
          <a:bodyPr/>
          <a:lstStyle/>
          <a:p>
            <a:r>
              <a:rPr lang="en-GB" dirty="0"/>
              <a:t>Stubs – The Solution</a:t>
            </a:r>
          </a:p>
        </p:txBody>
      </p:sp>
      <p:sp>
        <p:nvSpPr>
          <p:cNvPr id="7" name="Text Placeholder 6">
            <a:extLst>
              <a:ext uri="{FF2B5EF4-FFF2-40B4-BE49-F238E27FC236}">
                <a16:creationId xmlns:a16="http://schemas.microsoft.com/office/drawing/2014/main" id="{B4D7ABDB-D414-82A8-6AB8-6CAE6923E55B}"/>
              </a:ext>
            </a:extLst>
          </p:cNvPr>
          <p:cNvSpPr>
            <a:spLocks noGrp="1"/>
          </p:cNvSpPr>
          <p:nvPr>
            <p:ph type="body" sz="quarter" idx="13"/>
          </p:nvPr>
        </p:nvSpPr>
        <p:spPr>
          <a:xfrm>
            <a:off x="6656832" y="1733108"/>
            <a:ext cx="5269279" cy="4348715"/>
          </a:xfrm>
        </p:spPr>
        <p:txBody>
          <a:bodyPr/>
          <a:lstStyle/>
          <a:p>
            <a:pPr>
              <a:spcBef>
                <a:spcPts val="600"/>
              </a:spcBef>
            </a:pPr>
            <a:r>
              <a:rPr lang="en-GB" b="1" dirty="0"/>
              <a:t>No dependency on the file system </a:t>
            </a:r>
          </a:p>
          <a:p>
            <a:pPr marL="285750" indent="-285750">
              <a:spcBef>
                <a:spcPts val="600"/>
              </a:spcBef>
              <a:buFont typeface="Arial" panose="020B0604020202020204" pitchFamily="34" charset="0"/>
              <a:buChar char="•"/>
            </a:pPr>
            <a:r>
              <a:rPr lang="en-GB" dirty="0" err="1"/>
              <a:t>load_data</a:t>
            </a:r>
            <a:r>
              <a:rPr lang="en-GB" dirty="0"/>
              <a:t>() does not touch disk</a:t>
            </a:r>
          </a:p>
          <a:p>
            <a:pPr>
              <a:spcBef>
                <a:spcPts val="600"/>
              </a:spcBef>
            </a:pPr>
            <a:r>
              <a:rPr lang="en-GB" b="1" dirty="0"/>
              <a:t>Test becomes repeatable and fast</a:t>
            </a:r>
          </a:p>
          <a:p>
            <a:pPr marL="285750" indent="-285750">
              <a:spcBef>
                <a:spcPts val="600"/>
              </a:spcBef>
              <a:buFont typeface="Arial" panose="020B0604020202020204" pitchFamily="34" charset="0"/>
              <a:buChar char="•"/>
            </a:pPr>
            <a:r>
              <a:rPr lang="en-GB" dirty="0"/>
              <a:t>no I/O delays or failures</a:t>
            </a:r>
          </a:p>
          <a:p>
            <a:pPr>
              <a:spcBef>
                <a:spcPts val="600"/>
              </a:spcBef>
            </a:pPr>
            <a:r>
              <a:rPr lang="en-GB" b="1" dirty="0"/>
              <a:t>Focus on logic </a:t>
            </a:r>
          </a:p>
          <a:p>
            <a:pPr marL="285750" indent="-285750">
              <a:spcBef>
                <a:spcPts val="600"/>
              </a:spcBef>
              <a:buFont typeface="Arial" panose="020B0604020202020204" pitchFamily="34" charset="0"/>
              <a:buChar char="•"/>
            </a:pPr>
            <a:r>
              <a:rPr lang="en-GB" dirty="0"/>
              <a:t> </a:t>
            </a:r>
            <a:r>
              <a:rPr lang="en-GB" dirty="0" err="1"/>
              <a:t>calculate_file_size</a:t>
            </a:r>
            <a:r>
              <a:rPr lang="en-GB" dirty="0"/>
              <a:t>() is tested in isolation</a:t>
            </a:r>
          </a:p>
          <a:p>
            <a:pPr>
              <a:spcBef>
                <a:spcPts val="600"/>
              </a:spcBef>
            </a:pPr>
            <a:r>
              <a:rPr lang="en-GB" b="1" dirty="0"/>
              <a:t>Easily controllable input </a:t>
            </a:r>
          </a:p>
          <a:p>
            <a:pPr marL="285750" indent="-285750">
              <a:spcBef>
                <a:spcPts val="600"/>
              </a:spcBef>
              <a:buFont typeface="Arial" panose="020B0604020202020204" pitchFamily="34" charset="0"/>
              <a:buChar char="•"/>
            </a:pPr>
            <a:r>
              <a:rPr lang="en-GB" dirty="0" err="1"/>
              <a:t>file_data</a:t>
            </a:r>
            <a:r>
              <a:rPr lang="en-GB" dirty="0"/>
              <a:t> can be replaced with any string</a:t>
            </a:r>
          </a:p>
          <a:p>
            <a:pPr>
              <a:spcBef>
                <a:spcPts val="600"/>
              </a:spcBef>
            </a:pPr>
            <a:r>
              <a:rPr lang="en-GB" b="1" dirty="0"/>
              <a:t>Simplifies testing</a:t>
            </a:r>
          </a:p>
          <a:p>
            <a:pPr marL="285750" indent="-285750">
              <a:spcBef>
                <a:spcPts val="600"/>
              </a:spcBef>
              <a:buFont typeface="Arial" panose="020B0604020202020204" pitchFamily="34" charset="0"/>
              <a:buChar char="•"/>
            </a:pPr>
            <a:r>
              <a:rPr lang="en-GB" dirty="0"/>
              <a:t>avoids the need to create actual files for the test</a:t>
            </a:r>
          </a:p>
        </p:txBody>
      </p:sp>
      <p:sp>
        <p:nvSpPr>
          <p:cNvPr id="4" name="Slide Number Placeholder 3">
            <a:extLst>
              <a:ext uri="{FF2B5EF4-FFF2-40B4-BE49-F238E27FC236}">
                <a16:creationId xmlns:a16="http://schemas.microsoft.com/office/drawing/2014/main" id="{F225453C-EAB5-16C8-409F-F75F5A8CD8A5}"/>
              </a:ext>
            </a:extLst>
          </p:cNvPr>
          <p:cNvSpPr>
            <a:spLocks noGrp="1"/>
          </p:cNvSpPr>
          <p:nvPr>
            <p:ph type="sldNum" sz="quarter" idx="12"/>
          </p:nvPr>
        </p:nvSpPr>
        <p:spPr/>
        <p:txBody>
          <a:bodyPr/>
          <a:lstStyle/>
          <a:p>
            <a:fld id="{F3469444-D02B-D446-9CF8-19DEDDE073D1}" type="slidenum">
              <a:rPr lang="en-US" smtClean="0"/>
              <a:pPr/>
              <a:t>38</a:t>
            </a:fld>
            <a:endParaRPr lang="en-US" dirty="0"/>
          </a:p>
        </p:txBody>
      </p:sp>
      <p:sp>
        <p:nvSpPr>
          <p:cNvPr id="8" name="Rectangle 4">
            <a:extLst>
              <a:ext uri="{FF2B5EF4-FFF2-40B4-BE49-F238E27FC236}">
                <a16:creationId xmlns:a16="http://schemas.microsoft.com/office/drawing/2014/main" id="{48E1FB62-C54E-309A-CBEB-EA6EAD5CB290}"/>
              </a:ext>
            </a:extLst>
          </p:cNvPr>
          <p:cNvSpPr txBox="1">
            <a:spLocks noChangeArrowheads="1"/>
          </p:cNvSpPr>
          <p:nvPr/>
        </p:nvSpPr>
        <p:spPr bwMode="auto">
          <a:xfrm>
            <a:off x="443921" y="1733108"/>
            <a:ext cx="5652079" cy="300082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ltLang="en-US" sz="1600" dirty="0">
                <a:solidFill>
                  <a:schemeClr val="accent1">
                    <a:lumMod val="60000"/>
                    <a:lumOff val="40000"/>
                  </a:schemeClr>
                </a:solidFill>
                <a:latin typeface="Consolas" panose="020B0609020204030204" pitchFamily="49" charset="0"/>
                <a:cs typeface="Consolas" panose="020B0609020204030204" pitchFamily="49" charset="0"/>
              </a:rPr>
              <a:t>class </a:t>
            </a:r>
            <a:r>
              <a:rPr lang="en-US" altLang="en-US" sz="1600" dirty="0" err="1">
                <a:solidFill>
                  <a:srgbClr val="00B0F0"/>
                </a:solidFill>
                <a:latin typeface="Consolas" panose="020B0609020204030204" pitchFamily="49" charset="0"/>
                <a:cs typeface="Consolas" panose="020B0609020204030204" pitchFamily="49" charset="0"/>
              </a:rPr>
              <a:t>FileLoaderStub</a:t>
            </a:r>
            <a:r>
              <a:rPr lang="en-US" altLang="en-US" sz="1600" dirty="0">
                <a:solidFill>
                  <a:schemeClr val="accent1">
                    <a:lumMod val="60000"/>
                    <a:lumOff val="40000"/>
                  </a:schemeClr>
                </a:solidFill>
                <a:latin typeface="Consolas" panose="020B0609020204030204" pitchFamily="49" charset="0"/>
                <a:cs typeface="Consolas" panose="020B0609020204030204" pitchFamily="49" charset="0"/>
              </a:rPr>
              <a:t>:</a:t>
            </a:r>
            <a:endParaRPr lang="en-US" altLang="en-US" sz="1600" dirty="0">
              <a:solidFill>
                <a:schemeClr val="bg1"/>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def</a:t>
            </a:r>
            <a:r>
              <a:rPr lang="en-US" altLang="en-US" sz="1600" dirty="0">
                <a:solidFill>
                  <a:schemeClr val="bg1"/>
                </a:solidFill>
                <a:latin typeface="Consolas" panose="020B0609020204030204" pitchFamily="49" charset="0"/>
                <a:cs typeface="Consolas" panose="020B0609020204030204" pitchFamily="49" charset="0"/>
              </a:rPr>
              <a:t> __</a:t>
            </a:r>
            <a:r>
              <a:rPr lang="en-US" altLang="en-US" sz="1600" dirty="0" err="1">
                <a:solidFill>
                  <a:schemeClr val="bg1"/>
                </a:solidFill>
                <a:latin typeface="Consolas" panose="020B0609020204030204" pitchFamily="49" charset="0"/>
                <a:cs typeface="Consolas" panose="020B0609020204030204" pitchFamily="49" charset="0"/>
              </a:rPr>
              <a:t>init</a:t>
            </a:r>
            <a:r>
              <a:rPr lang="en-US" altLang="en-US" sz="1600" dirty="0">
                <a:solidFill>
                  <a:schemeClr val="bg1"/>
                </a:solidFill>
                <a:latin typeface="Consolas" panose="020B0609020204030204" pitchFamily="49" charset="0"/>
                <a:cs typeface="Consolas" panose="020B0609020204030204" pitchFamily="49" charset="0"/>
              </a:rPr>
              <a:t>__(self):</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self.file_data</a:t>
            </a:r>
            <a:r>
              <a:rPr lang="en-US" altLang="en-US" sz="1600" dirty="0">
                <a:solidFill>
                  <a:schemeClr val="bg1"/>
                </a:solidFill>
                <a:latin typeface="Consolas" panose="020B0609020204030204" pitchFamily="49" charset="0"/>
                <a:cs typeface="Consolas" panose="020B0609020204030204" pitchFamily="49" charset="0"/>
              </a:rPr>
              <a:t> = “”</a:t>
            </a:r>
          </a:p>
          <a:p>
            <a:pPr marL="0" indent="0">
              <a:spcBef>
                <a:spcPts val="600"/>
              </a:spcBef>
              <a:buNone/>
            </a:pPr>
            <a:endParaRPr lang="en-US" altLang="en-US" sz="1600" dirty="0">
              <a:solidFill>
                <a:schemeClr val="accent1">
                  <a:lumMod val="60000"/>
                  <a:lumOff val="40000"/>
                </a:schemeClr>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accent1">
                    <a:lumMod val="60000"/>
                    <a:lumOff val="40000"/>
                  </a:schemeClr>
                </a:solidFill>
                <a:latin typeface="Consolas" panose="020B0609020204030204" pitchFamily="49" charset="0"/>
                <a:cs typeface="Consolas" panose="020B0609020204030204" pitchFamily="49" charset="0"/>
              </a:rPr>
              <a:t>    def </a:t>
            </a:r>
            <a:r>
              <a:rPr lang="en-US" altLang="en-US" sz="1600" dirty="0" err="1">
                <a:solidFill>
                  <a:srgbClr val="00B0F0"/>
                </a:solidFill>
                <a:latin typeface="Consolas" panose="020B0609020204030204" pitchFamily="49" charset="0"/>
                <a:cs typeface="Consolas" panose="020B0609020204030204" pitchFamily="49" charset="0"/>
              </a:rPr>
              <a:t>load_data</a:t>
            </a:r>
            <a:r>
              <a:rPr lang="en-US" altLang="en-US" sz="1600" dirty="0">
                <a:solidFill>
                  <a:schemeClr val="bg1"/>
                </a:solidFill>
                <a:latin typeface="Consolas" panose="020B0609020204030204" pitchFamily="49" charset="0"/>
                <a:cs typeface="Consolas" panose="020B0609020204030204" pitchFamily="49" charset="0"/>
              </a:rPr>
              <a:t>(self, </a:t>
            </a:r>
            <a:r>
              <a:rPr lang="en-US" altLang="en-US" sz="1600" dirty="0" err="1">
                <a:solidFill>
                  <a:schemeClr val="bg1"/>
                </a:solidFill>
                <a:latin typeface="Consolas" panose="020B0609020204030204" pitchFamily="49" charset="0"/>
                <a:cs typeface="Consolas" panose="020B0609020204030204" pitchFamily="49" charset="0"/>
              </a:rPr>
              <a:t>fname</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self.file_data</a:t>
            </a:r>
            <a:r>
              <a:rPr lang="en-US" altLang="en-US" sz="1600" dirty="0">
                <a:solidFill>
                  <a:schemeClr val="bg1"/>
                </a:solidFill>
                <a:latin typeface="Consolas" panose="020B0609020204030204" pitchFamily="49" charset="0"/>
                <a:cs typeface="Consolas" panose="020B0609020204030204" pitchFamily="49" charset="0"/>
              </a:rPr>
              <a:t> = “Some random data”</a:t>
            </a: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return</a:t>
            </a:r>
            <a:r>
              <a:rPr lang="en-US" altLang="en-US" sz="1600" dirty="0">
                <a:solidFill>
                  <a:schemeClr val="bg1"/>
                </a:solidFill>
                <a:latin typeface="Consolas" panose="020B0609020204030204" pitchFamily="49" charset="0"/>
                <a:cs typeface="Consolas" panose="020B0609020204030204" pitchFamily="49" charset="0"/>
              </a:rPr>
              <a:t> self._</a:t>
            </a:r>
            <a:r>
              <a:rPr lang="en-US" altLang="en-US" sz="1600" dirty="0" err="1">
                <a:solidFill>
                  <a:schemeClr val="bg1"/>
                </a:solidFill>
                <a:latin typeface="Consolas" panose="020B0609020204030204" pitchFamily="49" charset="0"/>
                <a:cs typeface="Consolas" panose="020B0609020204030204" pitchFamily="49" charset="0"/>
              </a:rPr>
              <a:t>calculate_file_size</a:t>
            </a:r>
            <a:r>
              <a:rPr lang="en-US" altLang="en-US" sz="1600" dirty="0">
                <a:solidFill>
                  <a:schemeClr val="bg1"/>
                </a:solidFill>
                <a:latin typeface="Consolas" panose="020B0609020204030204" pitchFamily="49" charset="0"/>
                <a:cs typeface="Consolas" panose="020B0609020204030204" pitchFamily="49" charset="0"/>
              </a:rPr>
              <a:t>()</a:t>
            </a:r>
          </a:p>
          <a:p>
            <a:pPr marL="0" indent="0">
              <a:spcBef>
                <a:spcPts val="600"/>
              </a:spcBef>
              <a:buNone/>
            </a:pPr>
            <a:endParaRPr lang="en-US" altLang="en-US" sz="1600" dirty="0">
              <a:solidFill>
                <a:schemeClr val="bg1"/>
              </a:solidFill>
              <a:latin typeface="Consolas" panose="020B0609020204030204" pitchFamily="49" charset="0"/>
              <a:cs typeface="Consolas" panose="020B0609020204030204" pitchFamily="49" charset="0"/>
            </a:endParaRPr>
          </a:p>
          <a:p>
            <a:pPr marL="0" indent="0">
              <a:spcBef>
                <a:spcPts val="600"/>
              </a:spcBef>
              <a:buNone/>
            </a:pP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def</a:t>
            </a: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a:solidFill>
                  <a:srgbClr val="00B0F0"/>
                </a:solidFill>
                <a:latin typeface="Consolas" panose="020B0609020204030204" pitchFamily="49" charset="0"/>
                <a:cs typeface="Consolas" panose="020B0609020204030204" pitchFamily="49" charset="0"/>
              </a:rPr>
              <a:t>_</a:t>
            </a:r>
            <a:r>
              <a:rPr lang="en-US" altLang="en-US" sz="1600" dirty="0" err="1">
                <a:solidFill>
                  <a:srgbClr val="00B0F0"/>
                </a:solidFill>
                <a:latin typeface="Consolas" panose="020B0609020204030204" pitchFamily="49" charset="0"/>
                <a:cs typeface="Consolas" panose="020B0609020204030204" pitchFamily="49" charset="0"/>
              </a:rPr>
              <a:t>calculate_file_size</a:t>
            </a:r>
            <a:r>
              <a:rPr lang="en-US" altLang="en-US" sz="1600" dirty="0">
                <a:solidFill>
                  <a:schemeClr val="bg1"/>
                </a:solidFill>
                <a:latin typeface="Consolas" panose="020B0609020204030204" pitchFamily="49" charset="0"/>
                <a:cs typeface="Consolas" panose="020B0609020204030204" pitchFamily="49" charset="0"/>
              </a:rPr>
              <a:t>(self):</a:t>
            </a:r>
          </a:p>
          <a:p>
            <a:pPr marL="0" indent="0">
              <a:spcBef>
                <a:spcPts val="600"/>
              </a:spcBef>
              <a:buNone/>
            </a:pPr>
            <a:r>
              <a:rPr lang="en-US" altLang="en-US" sz="1600" dirty="0">
                <a:solidFill>
                  <a:schemeClr val="accent1">
                    <a:lumMod val="40000"/>
                    <a:lumOff val="60000"/>
                  </a:schemeClr>
                </a:solidFill>
                <a:latin typeface="Consolas" panose="020B0609020204030204" pitchFamily="49" charset="0"/>
                <a:cs typeface="Consolas" panose="020B0609020204030204" pitchFamily="49" charset="0"/>
              </a:rPr>
              <a:t>        return</a:t>
            </a:r>
            <a:r>
              <a:rPr lang="en-US" altLang="en-US" sz="1600" dirty="0">
                <a:solidFill>
                  <a:schemeClr val="bg1"/>
                </a:solidFill>
                <a:latin typeface="Consolas" panose="020B0609020204030204" pitchFamily="49" charset="0"/>
                <a:cs typeface="Consolas" panose="020B0609020204030204" pitchFamily="49" charset="0"/>
              </a:rPr>
              <a:t> </a:t>
            </a:r>
            <a:r>
              <a:rPr lang="en-US" altLang="en-US" sz="1600" dirty="0" err="1">
                <a:solidFill>
                  <a:schemeClr val="bg1"/>
                </a:solidFill>
                <a:latin typeface="Consolas" panose="020B0609020204030204" pitchFamily="49" charset="0"/>
                <a:cs typeface="Consolas" panose="020B0609020204030204" pitchFamily="49" charset="0"/>
              </a:rPr>
              <a:t>len</a:t>
            </a:r>
            <a:r>
              <a:rPr lang="en-US" altLang="en-US" sz="1600" dirty="0">
                <a:solidFill>
                  <a:schemeClr val="bg1"/>
                </a:solidFill>
                <a:latin typeface="Consolas" panose="020B0609020204030204" pitchFamily="49" charset="0"/>
                <a:cs typeface="Consolas" panose="020B0609020204030204" pitchFamily="49" charset="0"/>
              </a:rPr>
              <a:t>(</a:t>
            </a:r>
            <a:r>
              <a:rPr lang="en-US" altLang="en-US" sz="1600" dirty="0" err="1">
                <a:solidFill>
                  <a:schemeClr val="bg1"/>
                </a:solidFill>
                <a:latin typeface="Consolas" panose="020B0609020204030204" pitchFamily="49" charset="0"/>
                <a:cs typeface="Consolas" panose="020B0609020204030204" pitchFamily="49" charset="0"/>
              </a:rPr>
              <a:t>self.file_data</a:t>
            </a:r>
            <a:r>
              <a:rPr lang="en-US"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83883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A4D55F-098E-6063-1E12-D0BF893BB18A}"/>
              </a:ext>
            </a:extLst>
          </p:cNvPr>
          <p:cNvSpPr>
            <a:spLocks noGrp="1"/>
          </p:cNvSpPr>
          <p:nvPr>
            <p:ph type="ctrTitle"/>
          </p:nvPr>
        </p:nvSpPr>
        <p:spPr/>
        <p:txBody>
          <a:bodyPr/>
          <a:lstStyle/>
          <a:p>
            <a:r>
              <a:rPr lang="en-GB" dirty="0" err="1"/>
              <a:t>QuickLab</a:t>
            </a:r>
            <a:r>
              <a:rPr lang="en-GB" dirty="0"/>
              <a:t> – TDD Case Study</a:t>
            </a:r>
          </a:p>
        </p:txBody>
      </p:sp>
      <p:sp>
        <p:nvSpPr>
          <p:cNvPr id="6" name="Text Placeholder 5">
            <a:extLst>
              <a:ext uri="{FF2B5EF4-FFF2-40B4-BE49-F238E27FC236}">
                <a16:creationId xmlns:a16="http://schemas.microsoft.com/office/drawing/2014/main" id="{A62EF3ED-5663-D239-D3F1-E1A11665E0F7}"/>
              </a:ext>
            </a:extLst>
          </p:cNvPr>
          <p:cNvSpPr>
            <a:spLocks noGrp="1"/>
          </p:cNvSpPr>
          <p:nvPr>
            <p:ph type="body" sz="quarter" idx="13"/>
          </p:nvPr>
        </p:nvSpPr>
        <p:spPr>
          <a:xfrm>
            <a:off x="443921" y="1733109"/>
            <a:ext cx="6679721" cy="2673054"/>
          </a:xfrm>
        </p:spPr>
        <p:txBody>
          <a:bodyPr/>
          <a:lstStyle/>
          <a:p>
            <a:r>
              <a:rPr lang="en-GB" b="1" dirty="0"/>
              <a:t>QLC 2.2 – </a:t>
            </a:r>
            <a:r>
              <a:rPr lang="en-GB" b="1" dirty="0" err="1"/>
              <a:t>TopicManager</a:t>
            </a:r>
            <a:endParaRPr lang="en-GB" b="1" dirty="0"/>
          </a:p>
          <a:p>
            <a:r>
              <a:rPr lang="en-US" dirty="0">
                <a:solidFill>
                  <a:srgbClr val="172B4D"/>
                </a:solidFill>
              </a:rPr>
              <a:t>Introduction to </a:t>
            </a:r>
            <a:r>
              <a:rPr lang="en-US" b="1" dirty="0">
                <a:solidFill>
                  <a:srgbClr val="172B4D"/>
                </a:solidFill>
              </a:rPr>
              <a:t>Stubs</a:t>
            </a:r>
          </a:p>
          <a:p>
            <a:pPr marL="285750" indent="-285750">
              <a:buFont typeface="Arial" panose="020B0604020202020204" pitchFamily="34" charset="0"/>
              <a:buChar char="•"/>
            </a:pPr>
            <a:r>
              <a:rPr lang="en-US" dirty="0">
                <a:solidFill>
                  <a:srgbClr val="172B4D"/>
                </a:solidFill>
              </a:rPr>
              <a:t>A </a:t>
            </a:r>
            <a:r>
              <a:rPr lang="en-US" b="1" dirty="0">
                <a:solidFill>
                  <a:srgbClr val="172B4D"/>
                </a:solidFill>
              </a:rPr>
              <a:t>Stub</a:t>
            </a:r>
            <a:r>
              <a:rPr lang="en-US" dirty="0">
                <a:solidFill>
                  <a:srgbClr val="172B4D"/>
                </a:solidFill>
              </a:rPr>
              <a:t> is part of the family of </a:t>
            </a:r>
            <a:r>
              <a:rPr lang="en-US" b="1" dirty="0">
                <a:solidFill>
                  <a:srgbClr val="172B4D"/>
                </a:solidFill>
              </a:rPr>
              <a:t>Test Doubles</a:t>
            </a:r>
            <a:r>
              <a:rPr lang="en-US" dirty="0">
                <a:solidFill>
                  <a:srgbClr val="172B4D"/>
                </a:solidFill>
              </a:rPr>
              <a:t>. </a:t>
            </a:r>
          </a:p>
          <a:p>
            <a:pPr marL="285750" indent="-285750">
              <a:buFont typeface="Arial" panose="020B0604020202020204" pitchFamily="34" charset="0"/>
              <a:buChar char="•"/>
            </a:pPr>
            <a:r>
              <a:rPr lang="en-US" dirty="0">
                <a:solidFill>
                  <a:srgbClr val="172B4D"/>
                </a:solidFill>
              </a:rPr>
              <a:t>They are used to ensure that the tests focus on the </a:t>
            </a:r>
            <a:r>
              <a:rPr lang="en-US" b="1" dirty="0" err="1">
                <a:solidFill>
                  <a:srgbClr val="172B4D"/>
                </a:solidFill>
              </a:rPr>
              <a:t>behaviour</a:t>
            </a:r>
            <a:r>
              <a:rPr lang="en-US" dirty="0">
                <a:solidFill>
                  <a:srgbClr val="172B4D"/>
                </a:solidFill>
              </a:rPr>
              <a:t> of the </a:t>
            </a:r>
            <a:r>
              <a:rPr lang="en-US" b="1" dirty="0">
                <a:solidFill>
                  <a:srgbClr val="172B4D"/>
                </a:solidFill>
              </a:rPr>
              <a:t>CUT</a:t>
            </a:r>
            <a:r>
              <a:rPr lang="en-US" dirty="0">
                <a:solidFill>
                  <a:srgbClr val="172B4D"/>
                </a:solidFill>
              </a:rPr>
              <a:t> and not its dependents. </a:t>
            </a:r>
          </a:p>
          <a:p>
            <a:pPr marL="285750" indent="-285750">
              <a:buFont typeface="Arial" panose="020B0604020202020204" pitchFamily="34" charset="0"/>
              <a:buChar char="•"/>
            </a:pPr>
            <a:r>
              <a:rPr lang="en-US" dirty="0">
                <a:solidFill>
                  <a:srgbClr val="172B4D"/>
                </a:solidFill>
              </a:rPr>
              <a:t>Test environments should be controlled and predictable. </a:t>
            </a:r>
          </a:p>
          <a:p>
            <a:pPr marL="285750" indent="-285750">
              <a:buFont typeface="Arial" panose="020B0604020202020204" pitchFamily="34" charset="0"/>
              <a:buChar char="•"/>
            </a:pPr>
            <a:r>
              <a:rPr lang="en-US" dirty="0">
                <a:solidFill>
                  <a:srgbClr val="172B4D"/>
                </a:solidFill>
              </a:rPr>
              <a:t>Test Doubles give you that measure of stability and predictability.</a:t>
            </a:r>
            <a:endParaRPr lang="en-GB" dirty="0"/>
          </a:p>
          <a:p>
            <a:endParaRPr lang="en-GB" b="1" dirty="0"/>
          </a:p>
        </p:txBody>
      </p:sp>
      <p:sp>
        <p:nvSpPr>
          <p:cNvPr id="4" name="Slide Number Placeholder 3">
            <a:extLst>
              <a:ext uri="{FF2B5EF4-FFF2-40B4-BE49-F238E27FC236}">
                <a16:creationId xmlns:a16="http://schemas.microsoft.com/office/drawing/2014/main" id="{E6EA9F50-3DB3-C5CD-245E-E5EB59A0696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39</a:t>
            </a:fld>
            <a:endParaRPr lang="en-US" dirty="0"/>
          </a:p>
        </p:txBody>
      </p:sp>
      <p:pic>
        <p:nvPicPr>
          <p:cNvPr id="7" name="Picture 6">
            <a:extLst>
              <a:ext uri="{FF2B5EF4-FFF2-40B4-BE49-F238E27FC236}">
                <a16:creationId xmlns:a16="http://schemas.microsoft.com/office/drawing/2014/main" id="{DBE1BEAD-0479-FF2C-3366-932B773EDE57}"/>
              </a:ext>
            </a:extLst>
          </p:cNvPr>
          <p:cNvPicPr>
            <a:picLocks noChangeAspect="1"/>
          </p:cNvPicPr>
          <p:nvPr/>
        </p:nvPicPr>
        <p:blipFill>
          <a:blip r:embed="rId2"/>
          <a:stretch>
            <a:fillRect/>
          </a:stretch>
        </p:blipFill>
        <p:spPr>
          <a:xfrm>
            <a:off x="996710" y="4762254"/>
            <a:ext cx="1238490" cy="1146323"/>
          </a:xfrm>
          <a:prstGeom prst="rect">
            <a:avLst/>
          </a:prstGeom>
        </p:spPr>
      </p:pic>
      <p:pic>
        <p:nvPicPr>
          <p:cNvPr id="8" name="Picture 7">
            <a:extLst>
              <a:ext uri="{FF2B5EF4-FFF2-40B4-BE49-F238E27FC236}">
                <a16:creationId xmlns:a16="http://schemas.microsoft.com/office/drawing/2014/main" id="{CF07B473-D06A-E05A-31D1-784DA415423F}"/>
              </a:ext>
            </a:extLst>
          </p:cNvPr>
          <p:cNvPicPr>
            <a:picLocks noChangeAspect="1"/>
          </p:cNvPicPr>
          <p:nvPr/>
        </p:nvPicPr>
        <p:blipFill>
          <a:blip r:embed="rId2"/>
          <a:stretch>
            <a:fillRect/>
          </a:stretch>
        </p:blipFill>
        <p:spPr>
          <a:xfrm>
            <a:off x="4857510" y="4762254"/>
            <a:ext cx="1238490" cy="1146323"/>
          </a:xfrm>
          <a:prstGeom prst="rect">
            <a:avLst/>
          </a:prstGeom>
        </p:spPr>
      </p:pic>
      <p:sp>
        <p:nvSpPr>
          <p:cNvPr id="9" name="TextBox 8">
            <a:extLst>
              <a:ext uri="{FF2B5EF4-FFF2-40B4-BE49-F238E27FC236}">
                <a16:creationId xmlns:a16="http://schemas.microsoft.com/office/drawing/2014/main" id="{D545A49B-E217-6715-1183-BF88BB22B82C}"/>
              </a:ext>
            </a:extLst>
          </p:cNvPr>
          <p:cNvSpPr txBox="1"/>
          <p:nvPr/>
        </p:nvSpPr>
        <p:spPr>
          <a:xfrm>
            <a:off x="996710" y="5908577"/>
            <a:ext cx="1774946" cy="356092"/>
          </a:xfrm>
          <a:prstGeom prst="rect">
            <a:avLst/>
          </a:prstGeom>
        </p:spPr>
        <p:txBody>
          <a:bodyPr vert="horz" wrap="none" lIns="0" tIns="0" rIns="0" bIns="0" rtlCol="0" anchor="t" anchorCtr="0">
            <a:normAutofit/>
          </a:bodyPr>
          <a:lstStyle/>
          <a:p>
            <a:pPr algn="l"/>
            <a:r>
              <a:rPr lang="en-US" dirty="0" err="1"/>
              <a:t>TopicManager</a:t>
            </a:r>
            <a:endParaRPr lang="en-GB" dirty="0"/>
          </a:p>
        </p:txBody>
      </p:sp>
      <p:sp>
        <p:nvSpPr>
          <p:cNvPr id="10" name="TextBox 9">
            <a:extLst>
              <a:ext uri="{FF2B5EF4-FFF2-40B4-BE49-F238E27FC236}">
                <a16:creationId xmlns:a16="http://schemas.microsoft.com/office/drawing/2014/main" id="{17EEEC16-C960-8341-EE21-1151008507BA}"/>
              </a:ext>
            </a:extLst>
          </p:cNvPr>
          <p:cNvSpPr txBox="1"/>
          <p:nvPr/>
        </p:nvSpPr>
        <p:spPr>
          <a:xfrm>
            <a:off x="4421436" y="5908577"/>
            <a:ext cx="1774946" cy="356092"/>
          </a:xfrm>
          <a:prstGeom prst="rect">
            <a:avLst/>
          </a:prstGeom>
        </p:spPr>
        <p:txBody>
          <a:bodyPr vert="horz" wrap="none" lIns="0" tIns="0" rIns="0" bIns="0" rtlCol="0" anchor="t" anchorCtr="0">
            <a:normAutofit/>
          </a:bodyPr>
          <a:lstStyle/>
          <a:p>
            <a:pPr algn="l"/>
            <a:r>
              <a:rPr lang="en-US" dirty="0" err="1"/>
              <a:t>HighestNumberFinder</a:t>
            </a:r>
            <a:endParaRPr lang="en-GB" dirty="0"/>
          </a:p>
        </p:txBody>
      </p:sp>
      <p:cxnSp>
        <p:nvCxnSpPr>
          <p:cNvPr id="11" name="Straight Arrow Connector 10">
            <a:extLst>
              <a:ext uri="{FF2B5EF4-FFF2-40B4-BE49-F238E27FC236}">
                <a16:creationId xmlns:a16="http://schemas.microsoft.com/office/drawing/2014/main" id="{B048AF0F-3F56-4284-8035-F92899BFA702}"/>
              </a:ext>
            </a:extLst>
          </p:cNvPr>
          <p:cNvCxnSpPr>
            <a:cxnSpLocks/>
          </p:cNvCxnSpPr>
          <p:nvPr/>
        </p:nvCxnSpPr>
        <p:spPr>
          <a:xfrm>
            <a:off x="2169791" y="5335416"/>
            <a:ext cx="27004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E120FD-3DBC-DC7D-9744-E102439965D5}"/>
              </a:ext>
            </a:extLst>
          </p:cNvPr>
          <p:cNvSpPr txBox="1"/>
          <p:nvPr/>
        </p:nvSpPr>
        <p:spPr>
          <a:xfrm>
            <a:off x="2956783" y="5025790"/>
            <a:ext cx="914400" cy="322326"/>
          </a:xfrm>
          <a:prstGeom prst="rect">
            <a:avLst/>
          </a:prstGeom>
        </p:spPr>
        <p:txBody>
          <a:bodyPr vert="horz" wrap="none" lIns="0" tIns="0" rIns="0" bIns="0" rtlCol="0" anchor="t" anchorCtr="0">
            <a:normAutofit/>
          </a:bodyPr>
          <a:lstStyle/>
          <a:p>
            <a:pPr algn="l"/>
            <a:r>
              <a:rPr lang="en-GB" dirty="0"/>
              <a:t>&lt;&lt;uses&gt;&gt;</a:t>
            </a:r>
          </a:p>
        </p:txBody>
      </p:sp>
      <p:sp>
        <p:nvSpPr>
          <p:cNvPr id="13" name="Rectangle: Rounded Corners 12">
            <a:extLst>
              <a:ext uri="{FF2B5EF4-FFF2-40B4-BE49-F238E27FC236}">
                <a16:creationId xmlns:a16="http://schemas.microsoft.com/office/drawing/2014/main" id="{7B7167F8-6AC9-7453-6E8C-A78EE7A492EE}"/>
              </a:ext>
            </a:extLst>
          </p:cNvPr>
          <p:cNvSpPr/>
          <p:nvPr/>
        </p:nvSpPr>
        <p:spPr>
          <a:xfrm>
            <a:off x="4206756" y="4520954"/>
            <a:ext cx="2971800" cy="19177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0D49725-CD3D-0CCD-04CC-9B093F825AB1}"/>
              </a:ext>
            </a:extLst>
          </p:cNvPr>
          <p:cNvSpPr txBox="1"/>
          <p:nvPr/>
        </p:nvSpPr>
        <p:spPr>
          <a:xfrm>
            <a:off x="4206756" y="6501908"/>
            <a:ext cx="3294725" cy="356092"/>
          </a:xfrm>
          <a:prstGeom prst="rect">
            <a:avLst/>
          </a:prstGeom>
        </p:spPr>
        <p:txBody>
          <a:bodyPr vert="horz" wrap="none" lIns="0" tIns="0" rIns="0" bIns="0" rtlCol="0" anchor="t" anchorCtr="0">
            <a:normAutofit/>
          </a:bodyPr>
          <a:lstStyle/>
          <a:p>
            <a:pPr algn="l"/>
            <a:r>
              <a:rPr lang="en-US" dirty="0"/>
              <a:t>Being replaced  with a Stub</a:t>
            </a:r>
            <a:endParaRPr lang="en-GB" dirty="0"/>
          </a:p>
        </p:txBody>
      </p:sp>
    </p:spTree>
    <p:extLst>
      <p:ext uri="{BB962C8B-B14F-4D97-AF65-F5344CB8AC3E}">
        <p14:creationId xmlns:p14="http://schemas.microsoft.com/office/powerpoint/2010/main" val="164681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4E078-FAA8-617C-1383-51104BCF40D3}"/>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1818103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F3A6-727A-6B4A-4736-E352AAFC00D3}"/>
              </a:ext>
            </a:extLst>
          </p:cNvPr>
          <p:cNvSpPr>
            <a:spLocks noGrp="1"/>
          </p:cNvSpPr>
          <p:nvPr>
            <p:ph type="ctrTitle"/>
          </p:nvPr>
        </p:nvSpPr>
        <p:spPr/>
        <p:txBody>
          <a:bodyPr/>
          <a:lstStyle/>
          <a:p>
            <a:r>
              <a:rPr lang="en-GB" dirty="0"/>
              <a:t>TDD Takeaway</a:t>
            </a:r>
          </a:p>
        </p:txBody>
      </p:sp>
      <p:sp>
        <p:nvSpPr>
          <p:cNvPr id="3" name="Text Placeholder 2">
            <a:extLst>
              <a:ext uri="{FF2B5EF4-FFF2-40B4-BE49-F238E27FC236}">
                <a16:creationId xmlns:a16="http://schemas.microsoft.com/office/drawing/2014/main" id="{13C41B85-4C1F-B98D-E46D-84A4880577C5}"/>
              </a:ext>
            </a:extLst>
          </p:cNvPr>
          <p:cNvSpPr>
            <a:spLocks noGrp="1"/>
          </p:cNvSpPr>
          <p:nvPr>
            <p:ph type="body" sz="quarter" idx="13"/>
          </p:nvPr>
        </p:nvSpPr>
        <p:spPr/>
        <p:txBody>
          <a:bodyPr/>
          <a:lstStyle/>
          <a:p>
            <a:r>
              <a:rPr lang="en-GB" dirty="0"/>
              <a:t>Having written the </a:t>
            </a:r>
            <a:r>
              <a:rPr lang="en-GB" b="1" dirty="0"/>
              <a:t>tests first</a:t>
            </a:r>
            <a:r>
              <a:rPr lang="en-GB" dirty="0"/>
              <a:t>, we were able to:</a:t>
            </a:r>
          </a:p>
          <a:p>
            <a:pPr marL="285750" indent="-285750">
              <a:buFont typeface="Arial" panose="020B0604020202020204" pitchFamily="34" charset="0"/>
              <a:buChar char="•"/>
            </a:pPr>
            <a:r>
              <a:rPr lang="en-GB" dirty="0"/>
              <a:t>Identify code smells</a:t>
            </a:r>
          </a:p>
          <a:p>
            <a:pPr marL="285750" indent="-285750">
              <a:buFont typeface="Arial" panose="020B0604020202020204" pitchFamily="34" charset="0"/>
              <a:buChar char="•"/>
            </a:pPr>
            <a:r>
              <a:rPr lang="en-GB" dirty="0"/>
              <a:t>Perform regression testing easily</a:t>
            </a:r>
          </a:p>
          <a:p>
            <a:pPr marL="285750" indent="-285750">
              <a:buFont typeface="Arial" panose="020B0604020202020204" pitchFamily="34" charset="0"/>
              <a:buChar char="•"/>
            </a:pPr>
            <a:r>
              <a:rPr lang="en-GB" dirty="0"/>
              <a:t>Think more clearly about the design of the code</a:t>
            </a:r>
          </a:p>
          <a:p>
            <a:endParaRPr lang="en-GB" dirty="0"/>
          </a:p>
        </p:txBody>
      </p:sp>
      <p:sp>
        <p:nvSpPr>
          <p:cNvPr id="4" name="Rectangle 3">
            <a:extLst>
              <a:ext uri="{FF2B5EF4-FFF2-40B4-BE49-F238E27FC236}">
                <a16:creationId xmlns:a16="http://schemas.microsoft.com/office/drawing/2014/main" id="{EA3383D4-4EC8-9610-36B5-64383051FCB3}"/>
              </a:ext>
            </a:extLst>
          </p:cNvPr>
          <p:cNvSpPr/>
          <p:nvPr/>
        </p:nvSpPr>
        <p:spPr>
          <a:xfrm>
            <a:off x="443921" y="3695717"/>
            <a:ext cx="6375168" cy="584454"/>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r>
              <a:rPr lang="en-US" dirty="0">
                <a:solidFill>
                  <a:schemeClr val="bg1"/>
                </a:solidFill>
              </a:rPr>
              <a:t>A TDD approach has given you the confidence to modify the code</a:t>
            </a:r>
            <a:endParaRPr lang="en-GB" dirty="0">
              <a:solidFill>
                <a:schemeClr val="bg1"/>
              </a:solidFill>
            </a:endParaRPr>
          </a:p>
        </p:txBody>
      </p:sp>
    </p:spTree>
    <p:extLst>
      <p:ext uri="{BB962C8B-B14F-4D97-AF65-F5344CB8AC3E}">
        <p14:creationId xmlns:p14="http://schemas.microsoft.com/office/powerpoint/2010/main" val="4052338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0D80-C6B9-6315-20ED-07D79FF6878F}"/>
              </a:ext>
            </a:extLst>
          </p:cNvPr>
          <p:cNvSpPr>
            <a:spLocks noGrp="1"/>
          </p:cNvSpPr>
          <p:nvPr>
            <p:ph type="ctrTitle"/>
          </p:nvPr>
        </p:nvSpPr>
        <p:spPr/>
        <p:txBody>
          <a:bodyPr/>
          <a:lstStyle/>
          <a:p>
            <a:r>
              <a:rPr lang="en-GB" dirty="0" err="1"/>
              <a:t>QuickLab</a:t>
            </a:r>
            <a:r>
              <a:rPr lang="en-GB" dirty="0"/>
              <a:t> – TDD Case Study</a:t>
            </a:r>
          </a:p>
        </p:txBody>
      </p:sp>
      <p:sp>
        <p:nvSpPr>
          <p:cNvPr id="3" name="Text Placeholder 2">
            <a:extLst>
              <a:ext uri="{FF2B5EF4-FFF2-40B4-BE49-F238E27FC236}">
                <a16:creationId xmlns:a16="http://schemas.microsoft.com/office/drawing/2014/main" id="{E4D2DD2B-DEFA-5877-CC2D-E6B1AB6C5797}"/>
              </a:ext>
            </a:extLst>
          </p:cNvPr>
          <p:cNvSpPr>
            <a:spLocks noGrp="1"/>
          </p:cNvSpPr>
          <p:nvPr>
            <p:ph type="body" sz="quarter" idx="13"/>
          </p:nvPr>
        </p:nvSpPr>
        <p:spPr/>
        <p:txBody>
          <a:bodyPr/>
          <a:lstStyle/>
          <a:p>
            <a:r>
              <a:rPr lang="en-GB" b="1" dirty="0"/>
              <a:t>QLC 2.3 – </a:t>
            </a:r>
            <a:r>
              <a:rPr lang="en-GB" b="1" dirty="0" err="1"/>
              <a:t>TopicManager</a:t>
            </a:r>
            <a:endParaRPr lang="en-GB" b="1" dirty="0"/>
          </a:p>
          <a:p>
            <a:r>
              <a:rPr lang="en-GB" dirty="0"/>
              <a:t>Continue working with Stubs</a:t>
            </a:r>
          </a:p>
          <a:p>
            <a:pPr marL="285750" indent="-285750">
              <a:buFont typeface="Arial" panose="020B0604020202020204" pitchFamily="34" charset="0"/>
              <a:buChar char="•"/>
            </a:pPr>
            <a:r>
              <a:rPr lang="en-GB" dirty="0"/>
              <a:t>If the input is [[“Physics”, [56, 67, 45, 89]], [“Art”, [87, 66, 78]], the result should be [[“Physics”, 89], [“Art”, 87]]</a:t>
            </a:r>
          </a:p>
          <a:p>
            <a:r>
              <a:rPr lang="en-GB" dirty="0"/>
              <a:t>One of the tests will fail.  Why?</a:t>
            </a:r>
          </a:p>
          <a:p>
            <a:endParaRPr lang="en-GB" dirty="0"/>
          </a:p>
        </p:txBody>
      </p:sp>
      <p:pic>
        <p:nvPicPr>
          <p:cNvPr id="4" name="Picture 3">
            <a:extLst>
              <a:ext uri="{FF2B5EF4-FFF2-40B4-BE49-F238E27FC236}">
                <a16:creationId xmlns:a16="http://schemas.microsoft.com/office/drawing/2014/main" id="{4C3BD82C-D111-A96E-94DD-1A1DD86ED42F}"/>
              </a:ext>
            </a:extLst>
          </p:cNvPr>
          <p:cNvPicPr>
            <a:picLocks noChangeAspect="1"/>
          </p:cNvPicPr>
          <p:nvPr/>
        </p:nvPicPr>
        <p:blipFill>
          <a:blip r:embed="rId2"/>
          <a:stretch>
            <a:fillRect/>
          </a:stretch>
        </p:blipFill>
        <p:spPr>
          <a:xfrm>
            <a:off x="1256030" y="4648190"/>
            <a:ext cx="1238490" cy="1146323"/>
          </a:xfrm>
          <a:prstGeom prst="rect">
            <a:avLst/>
          </a:prstGeom>
        </p:spPr>
      </p:pic>
      <p:pic>
        <p:nvPicPr>
          <p:cNvPr id="5" name="Picture 4">
            <a:extLst>
              <a:ext uri="{FF2B5EF4-FFF2-40B4-BE49-F238E27FC236}">
                <a16:creationId xmlns:a16="http://schemas.microsoft.com/office/drawing/2014/main" id="{5B74FA90-901C-C4C2-A41F-B918FF95DB39}"/>
              </a:ext>
            </a:extLst>
          </p:cNvPr>
          <p:cNvPicPr>
            <a:picLocks noChangeAspect="1"/>
          </p:cNvPicPr>
          <p:nvPr/>
        </p:nvPicPr>
        <p:blipFill>
          <a:blip r:embed="rId2"/>
          <a:stretch>
            <a:fillRect/>
          </a:stretch>
        </p:blipFill>
        <p:spPr>
          <a:xfrm>
            <a:off x="5116830" y="4648190"/>
            <a:ext cx="1238490" cy="1146323"/>
          </a:xfrm>
          <a:prstGeom prst="rect">
            <a:avLst/>
          </a:prstGeom>
        </p:spPr>
      </p:pic>
      <p:sp>
        <p:nvSpPr>
          <p:cNvPr id="6" name="TextBox 5">
            <a:extLst>
              <a:ext uri="{FF2B5EF4-FFF2-40B4-BE49-F238E27FC236}">
                <a16:creationId xmlns:a16="http://schemas.microsoft.com/office/drawing/2014/main" id="{B222FC2E-EB98-0B02-A175-3BB97B15FB5E}"/>
              </a:ext>
            </a:extLst>
          </p:cNvPr>
          <p:cNvSpPr txBox="1"/>
          <p:nvPr/>
        </p:nvSpPr>
        <p:spPr>
          <a:xfrm>
            <a:off x="1256030" y="5794513"/>
            <a:ext cx="1774946" cy="356092"/>
          </a:xfrm>
          <a:prstGeom prst="rect">
            <a:avLst/>
          </a:prstGeom>
        </p:spPr>
        <p:txBody>
          <a:bodyPr vert="horz" wrap="none" lIns="0" tIns="0" rIns="0" bIns="0" rtlCol="0" anchor="t" anchorCtr="0">
            <a:normAutofit/>
          </a:bodyPr>
          <a:lstStyle/>
          <a:p>
            <a:pPr algn="l"/>
            <a:r>
              <a:rPr lang="en-US" dirty="0" err="1"/>
              <a:t>TopicManager</a:t>
            </a:r>
            <a:endParaRPr lang="en-GB" dirty="0"/>
          </a:p>
        </p:txBody>
      </p:sp>
      <p:sp>
        <p:nvSpPr>
          <p:cNvPr id="7" name="TextBox 6">
            <a:extLst>
              <a:ext uri="{FF2B5EF4-FFF2-40B4-BE49-F238E27FC236}">
                <a16:creationId xmlns:a16="http://schemas.microsoft.com/office/drawing/2014/main" id="{61FC17B0-964A-F0EF-89DD-85DCEF98BBEA}"/>
              </a:ext>
            </a:extLst>
          </p:cNvPr>
          <p:cNvSpPr txBox="1"/>
          <p:nvPr/>
        </p:nvSpPr>
        <p:spPr>
          <a:xfrm>
            <a:off x="4680756" y="5794513"/>
            <a:ext cx="1774946" cy="356092"/>
          </a:xfrm>
          <a:prstGeom prst="rect">
            <a:avLst/>
          </a:prstGeom>
        </p:spPr>
        <p:txBody>
          <a:bodyPr vert="horz" wrap="none" lIns="0" tIns="0" rIns="0" bIns="0" rtlCol="0" anchor="t" anchorCtr="0">
            <a:normAutofit/>
          </a:bodyPr>
          <a:lstStyle/>
          <a:p>
            <a:pPr algn="l"/>
            <a:r>
              <a:rPr lang="en-US" dirty="0" err="1"/>
              <a:t>HighestNumberFinder</a:t>
            </a:r>
            <a:endParaRPr lang="en-GB" dirty="0"/>
          </a:p>
        </p:txBody>
      </p:sp>
      <p:cxnSp>
        <p:nvCxnSpPr>
          <p:cNvPr id="8" name="Straight Arrow Connector 7">
            <a:extLst>
              <a:ext uri="{FF2B5EF4-FFF2-40B4-BE49-F238E27FC236}">
                <a16:creationId xmlns:a16="http://schemas.microsoft.com/office/drawing/2014/main" id="{834B6BEB-4BDD-DB1D-5FEE-7934ACA99EEC}"/>
              </a:ext>
            </a:extLst>
          </p:cNvPr>
          <p:cNvCxnSpPr>
            <a:cxnSpLocks/>
          </p:cNvCxnSpPr>
          <p:nvPr/>
        </p:nvCxnSpPr>
        <p:spPr>
          <a:xfrm>
            <a:off x="2429111" y="5221352"/>
            <a:ext cx="27004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CAA8B4-CEFE-5B29-CDE5-CBCEC2734537}"/>
              </a:ext>
            </a:extLst>
          </p:cNvPr>
          <p:cNvSpPr txBox="1"/>
          <p:nvPr/>
        </p:nvSpPr>
        <p:spPr>
          <a:xfrm>
            <a:off x="3216103" y="4911726"/>
            <a:ext cx="914400" cy="322326"/>
          </a:xfrm>
          <a:prstGeom prst="rect">
            <a:avLst/>
          </a:prstGeom>
        </p:spPr>
        <p:txBody>
          <a:bodyPr vert="horz" wrap="none" lIns="0" tIns="0" rIns="0" bIns="0" rtlCol="0" anchor="t" anchorCtr="0">
            <a:normAutofit/>
          </a:bodyPr>
          <a:lstStyle/>
          <a:p>
            <a:pPr algn="l"/>
            <a:r>
              <a:rPr lang="en-GB" dirty="0"/>
              <a:t>&lt;&lt;uses&gt;&gt;</a:t>
            </a:r>
          </a:p>
        </p:txBody>
      </p:sp>
      <p:sp>
        <p:nvSpPr>
          <p:cNvPr id="10" name="Rectangle: Rounded Corners 9">
            <a:extLst>
              <a:ext uri="{FF2B5EF4-FFF2-40B4-BE49-F238E27FC236}">
                <a16:creationId xmlns:a16="http://schemas.microsoft.com/office/drawing/2014/main" id="{2FD45598-5B59-CE7B-8CB6-B4C2DB1ACB94}"/>
              </a:ext>
            </a:extLst>
          </p:cNvPr>
          <p:cNvSpPr/>
          <p:nvPr/>
        </p:nvSpPr>
        <p:spPr>
          <a:xfrm>
            <a:off x="4466076" y="4406890"/>
            <a:ext cx="2971800" cy="19177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C7968A8-94FC-681C-5034-EDBF8AD63A04}"/>
              </a:ext>
            </a:extLst>
          </p:cNvPr>
          <p:cNvSpPr txBox="1"/>
          <p:nvPr/>
        </p:nvSpPr>
        <p:spPr>
          <a:xfrm>
            <a:off x="4466076" y="6387844"/>
            <a:ext cx="3294725" cy="356092"/>
          </a:xfrm>
          <a:prstGeom prst="rect">
            <a:avLst/>
          </a:prstGeom>
        </p:spPr>
        <p:txBody>
          <a:bodyPr vert="horz" wrap="none" lIns="0" tIns="0" rIns="0" bIns="0" rtlCol="0" anchor="t" anchorCtr="0">
            <a:normAutofit/>
          </a:bodyPr>
          <a:lstStyle/>
          <a:p>
            <a:pPr algn="l"/>
            <a:r>
              <a:rPr lang="en-US" dirty="0"/>
              <a:t>Being replaced  with a Stub</a:t>
            </a:r>
            <a:endParaRPr lang="en-GB" dirty="0"/>
          </a:p>
        </p:txBody>
      </p:sp>
    </p:spTree>
    <p:extLst>
      <p:ext uri="{BB962C8B-B14F-4D97-AF65-F5344CB8AC3E}">
        <p14:creationId xmlns:p14="http://schemas.microsoft.com/office/powerpoint/2010/main" val="14838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515D-D89E-1109-0CDB-9CECD7E2C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B431E-B754-05E3-790D-583F2D107E8A}"/>
              </a:ext>
            </a:extLst>
          </p:cNvPr>
          <p:cNvSpPr>
            <a:spLocks noGrp="1"/>
          </p:cNvSpPr>
          <p:nvPr>
            <p:ph type="ctrTitle"/>
          </p:nvPr>
        </p:nvSpPr>
        <p:spPr/>
        <p:txBody>
          <a:bodyPr/>
          <a:lstStyle/>
          <a:p>
            <a:r>
              <a:rPr lang="en-GB" dirty="0"/>
              <a:t>Stubs Takeaway</a:t>
            </a:r>
          </a:p>
        </p:txBody>
      </p:sp>
      <p:sp>
        <p:nvSpPr>
          <p:cNvPr id="3" name="Text Placeholder 2">
            <a:extLst>
              <a:ext uri="{FF2B5EF4-FFF2-40B4-BE49-F238E27FC236}">
                <a16:creationId xmlns:a16="http://schemas.microsoft.com/office/drawing/2014/main" id="{AC2B1F62-385E-FBD8-9FB1-FCC931BA1FEC}"/>
              </a:ext>
            </a:extLst>
          </p:cNvPr>
          <p:cNvSpPr>
            <a:spLocks noGrp="1"/>
          </p:cNvSpPr>
          <p:nvPr>
            <p:ph type="body" sz="quarter" idx="13"/>
          </p:nvPr>
        </p:nvSpPr>
        <p:spPr/>
        <p:txBody>
          <a:bodyPr/>
          <a:lstStyle/>
          <a:p>
            <a:r>
              <a:rPr lang="en-GB" dirty="0"/>
              <a:t>When you wrote the other tests, they were failing because the stub was returning the same canned result.</a:t>
            </a:r>
          </a:p>
          <a:p>
            <a:r>
              <a:rPr lang="en-GB" b="1" dirty="0"/>
              <a:t>Stubs</a:t>
            </a:r>
            <a:r>
              <a:rPr lang="en-GB" dirty="0"/>
              <a:t> have their </a:t>
            </a:r>
            <a:r>
              <a:rPr lang="en-GB" b="1" dirty="0"/>
              <a:t>limitations!</a:t>
            </a:r>
          </a:p>
          <a:p>
            <a:r>
              <a:rPr lang="en-GB" dirty="0"/>
              <a:t>You might end up writing a significant amount of code to create a stub test double, which can introduce errors into your tests - as we’ve just seen.</a:t>
            </a:r>
          </a:p>
        </p:txBody>
      </p:sp>
    </p:spTree>
    <p:extLst>
      <p:ext uri="{BB962C8B-B14F-4D97-AF65-F5344CB8AC3E}">
        <p14:creationId xmlns:p14="http://schemas.microsoft.com/office/powerpoint/2010/main" val="509407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8A0ED-94D6-F6C8-5BE3-17C9AAF453AB}"/>
              </a:ext>
            </a:extLst>
          </p:cNvPr>
          <p:cNvSpPr>
            <a:spLocks noGrp="1"/>
          </p:cNvSpPr>
          <p:nvPr>
            <p:ph type="ctrTitle"/>
          </p:nvPr>
        </p:nvSpPr>
        <p:spPr/>
        <p:txBody>
          <a:bodyPr/>
          <a:lstStyle/>
          <a:p>
            <a:r>
              <a:rPr lang="en-GB" dirty="0"/>
              <a:t>Test Doubles and Verification Testing</a:t>
            </a:r>
          </a:p>
        </p:txBody>
      </p:sp>
      <p:sp>
        <p:nvSpPr>
          <p:cNvPr id="5" name="Subtitle 4">
            <a:extLst>
              <a:ext uri="{FF2B5EF4-FFF2-40B4-BE49-F238E27FC236}">
                <a16:creationId xmlns:a16="http://schemas.microsoft.com/office/drawing/2014/main" id="{2875E81B-0246-11B1-F929-7AF0C906B0F4}"/>
              </a:ext>
            </a:extLst>
          </p:cNvPr>
          <p:cNvSpPr>
            <a:spLocks noGrp="1"/>
          </p:cNvSpPr>
          <p:nvPr>
            <p:ph type="subTitle" idx="1"/>
          </p:nvPr>
        </p:nvSpPr>
        <p:spPr/>
        <p:txBody>
          <a:bodyPr/>
          <a:lstStyle/>
          <a:p>
            <a:r>
              <a:rPr lang="en-GB" dirty="0"/>
              <a:t>Mocks</a:t>
            </a:r>
          </a:p>
        </p:txBody>
      </p:sp>
    </p:spTree>
    <p:extLst>
      <p:ext uri="{BB962C8B-B14F-4D97-AF65-F5344CB8AC3E}">
        <p14:creationId xmlns:p14="http://schemas.microsoft.com/office/powerpoint/2010/main" val="265005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77AC2-2DB0-48DD-F533-D8B7BD34FB7F}"/>
              </a:ext>
            </a:extLst>
          </p:cNvPr>
          <p:cNvSpPr>
            <a:spLocks noGrp="1"/>
          </p:cNvSpPr>
          <p:nvPr>
            <p:ph type="ctrTitle"/>
          </p:nvPr>
        </p:nvSpPr>
        <p:spPr/>
        <p:txBody>
          <a:bodyPr/>
          <a:lstStyle/>
          <a:p>
            <a:r>
              <a:rPr lang="en-GB" dirty="0"/>
              <a:t>Mock Objects</a:t>
            </a:r>
          </a:p>
        </p:txBody>
      </p:sp>
      <p:sp>
        <p:nvSpPr>
          <p:cNvPr id="6" name="Text Placeholder 5">
            <a:extLst>
              <a:ext uri="{FF2B5EF4-FFF2-40B4-BE49-F238E27FC236}">
                <a16:creationId xmlns:a16="http://schemas.microsoft.com/office/drawing/2014/main" id="{55003B68-8519-DF45-5985-206F8CA33603}"/>
              </a:ext>
            </a:extLst>
          </p:cNvPr>
          <p:cNvSpPr>
            <a:spLocks noGrp="1"/>
          </p:cNvSpPr>
          <p:nvPr>
            <p:ph type="body" sz="quarter" idx="13"/>
          </p:nvPr>
        </p:nvSpPr>
        <p:spPr>
          <a:xfrm>
            <a:off x="443921" y="1733108"/>
            <a:ext cx="8982181" cy="4348715"/>
          </a:xfrm>
        </p:spPr>
        <p:txBody>
          <a:bodyPr/>
          <a:lstStyle/>
          <a:p>
            <a:r>
              <a:rPr lang="en-GB" dirty="0"/>
              <a:t>A </a:t>
            </a:r>
            <a:r>
              <a:rPr lang="en-GB" b="1" dirty="0"/>
              <a:t>mock</a:t>
            </a:r>
            <a:r>
              <a:rPr lang="en-GB" dirty="0"/>
              <a:t> </a:t>
            </a:r>
            <a:r>
              <a:rPr lang="en-GB" b="1" dirty="0"/>
              <a:t>object</a:t>
            </a:r>
            <a:r>
              <a:rPr lang="en-GB" dirty="0"/>
              <a:t> is a strongly-typed </a:t>
            </a:r>
            <a:r>
              <a:rPr lang="en-GB" b="1" dirty="0"/>
              <a:t>test</a:t>
            </a:r>
            <a:r>
              <a:rPr lang="en-GB" dirty="0"/>
              <a:t> </a:t>
            </a:r>
            <a:r>
              <a:rPr lang="en-GB" b="1" dirty="0"/>
              <a:t>double</a:t>
            </a:r>
            <a:r>
              <a:rPr lang="en-GB" dirty="0"/>
              <a:t> that </a:t>
            </a:r>
            <a:r>
              <a:rPr lang="en-GB" b="1" dirty="0"/>
              <a:t>mimics</a:t>
            </a:r>
            <a:r>
              <a:rPr lang="en-GB" dirty="0"/>
              <a:t> the </a:t>
            </a:r>
            <a:r>
              <a:rPr lang="en-GB" b="1" dirty="0"/>
              <a:t>interface</a:t>
            </a:r>
            <a:r>
              <a:rPr lang="en-GB" dirty="0"/>
              <a:t> of the real object it replaces. By default, its methods do nothing and return the default value for their return type. To simulate specific behaviour, you must explicitly configure the mock by 'setting expectations’.</a:t>
            </a:r>
          </a:p>
        </p:txBody>
      </p:sp>
      <p:sp>
        <p:nvSpPr>
          <p:cNvPr id="22" name="Rectangle 21">
            <a:extLst>
              <a:ext uri="{FF2B5EF4-FFF2-40B4-BE49-F238E27FC236}">
                <a16:creationId xmlns:a16="http://schemas.microsoft.com/office/drawing/2014/main" id="{24CA7AA9-4816-C210-D8AE-10F43FF495C3}"/>
              </a:ext>
            </a:extLst>
          </p:cNvPr>
          <p:cNvSpPr/>
          <p:nvPr/>
        </p:nvSpPr>
        <p:spPr>
          <a:xfrm>
            <a:off x="2693123" y="5686157"/>
            <a:ext cx="6608633" cy="97729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r>
              <a:rPr lang="en-GB" dirty="0">
                <a:solidFill>
                  <a:schemeClr val="bg1"/>
                </a:solidFill>
              </a:rPr>
              <a:t>Mocks provide the ‘scaffolding’ but no real structure – they DO NOT run the real code unless explicitly configured to do so. Structure is added through the use of expectations</a:t>
            </a:r>
          </a:p>
        </p:txBody>
      </p:sp>
      <p:pic>
        <p:nvPicPr>
          <p:cNvPr id="28" name="Picture 27" descr="A screenshot of a computer&#10;&#10;AI-generated content may be incorrect.">
            <a:extLst>
              <a:ext uri="{FF2B5EF4-FFF2-40B4-BE49-F238E27FC236}">
                <a16:creationId xmlns:a16="http://schemas.microsoft.com/office/drawing/2014/main" id="{582F16F9-6473-AB18-8560-D94F11A44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40" y="2831938"/>
            <a:ext cx="10156500" cy="2625639"/>
          </a:xfrm>
          <a:prstGeom prst="rect">
            <a:avLst/>
          </a:prstGeom>
        </p:spPr>
      </p:pic>
      <p:pic>
        <p:nvPicPr>
          <p:cNvPr id="33" name="Picture 32">
            <a:extLst>
              <a:ext uri="{FF2B5EF4-FFF2-40B4-BE49-F238E27FC236}">
                <a16:creationId xmlns:a16="http://schemas.microsoft.com/office/drawing/2014/main" id="{8C9323F7-77D0-353D-F988-0F0F0392E378}"/>
              </a:ext>
            </a:extLst>
          </p:cNvPr>
          <p:cNvPicPr>
            <a:picLocks noChangeAspect="1"/>
          </p:cNvPicPr>
          <p:nvPr/>
        </p:nvPicPr>
        <p:blipFill>
          <a:blip r:embed="rId3"/>
          <a:stretch>
            <a:fillRect/>
          </a:stretch>
        </p:blipFill>
        <p:spPr>
          <a:xfrm>
            <a:off x="9426102" y="1733108"/>
            <a:ext cx="2637072" cy="1977804"/>
          </a:xfrm>
          <a:prstGeom prst="rect">
            <a:avLst/>
          </a:prstGeom>
        </p:spPr>
      </p:pic>
    </p:spTree>
    <p:extLst>
      <p:ext uri="{BB962C8B-B14F-4D97-AF65-F5344CB8AC3E}">
        <p14:creationId xmlns:p14="http://schemas.microsoft.com/office/powerpoint/2010/main" val="3914860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0C785-F238-0F70-7F0D-9D0905EE5C6B}"/>
              </a:ext>
            </a:extLst>
          </p:cNvPr>
          <p:cNvSpPr>
            <a:spLocks noGrp="1"/>
          </p:cNvSpPr>
          <p:nvPr>
            <p:ph type="ctrTitle"/>
          </p:nvPr>
        </p:nvSpPr>
        <p:spPr/>
        <p:txBody>
          <a:bodyPr/>
          <a:lstStyle/>
          <a:p>
            <a:r>
              <a:rPr lang="en-GB" dirty="0" err="1"/>
              <a:t>QuickLab</a:t>
            </a:r>
            <a:r>
              <a:rPr lang="en-GB" dirty="0"/>
              <a:t> QL-3 Code Demo</a:t>
            </a:r>
          </a:p>
        </p:txBody>
      </p:sp>
      <p:pic>
        <p:nvPicPr>
          <p:cNvPr id="9" name="Content Placeholder 8" descr="A blackboard with white text&#10;&#10;AI-generated content may be incorrect.">
            <a:extLst>
              <a:ext uri="{FF2B5EF4-FFF2-40B4-BE49-F238E27FC236}">
                <a16:creationId xmlns:a16="http://schemas.microsoft.com/office/drawing/2014/main" id="{7F35DF65-9AEA-83D0-A975-B3116555262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905839" y="1750778"/>
            <a:ext cx="6600208" cy="4313374"/>
          </a:xfrm>
        </p:spPr>
      </p:pic>
      <p:sp>
        <p:nvSpPr>
          <p:cNvPr id="7" name="Text Placeholder 6">
            <a:extLst>
              <a:ext uri="{FF2B5EF4-FFF2-40B4-BE49-F238E27FC236}">
                <a16:creationId xmlns:a16="http://schemas.microsoft.com/office/drawing/2014/main" id="{54B7C61B-231E-4483-8E4F-842CA7DC5436}"/>
              </a:ext>
            </a:extLst>
          </p:cNvPr>
          <p:cNvSpPr>
            <a:spLocks noGrp="1"/>
          </p:cNvSpPr>
          <p:nvPr>
            <p:ph type="body" sz="quarter" idx="14"/>
          </p:nvPr>
        </p:nvSpPr>
        <p:spPr/>
        <p:txBody>
          <a:bodyPr/>
          <a:lstStyle/>
          <a:p>
            <a:r>
              <a:rPr lang="en-GB" dirty="0"/>
              <a:t>Mocks are NOT stubs!</a:t>
            </a:r>
          </a:p>
        </p:txBody>
      </p:sp>
      <p:sp>
        <p:nvSpPr>
          <p:cNvPr id="4" name="Slide Number Placeholder 3">
            <a:extLst>
              <a:ext uri="{FF2B5EF4-FFF2-40B4-BE49-F238E27FC236}">
                <a16:creationId xmlns:a16="http://schemas.microsoft.com/office/drawing/2014/main" id="{093AC6CA-2E88-7B93-D2C8-8482144519A8}"/>
              </a:ext>
            </a:extLst>
          </p:cNvPr>
          <p:cNvSpPr>
            <a:spLocks noGrp="1"/>
          </p:cNvSpPr>
          <p:nvPr>
            <p:ph type="sldNum" sz="quarter" idx="12"/>
          </p:nvPr>
        </p:nvSpPr>
        <p:spPr/>
        <p:txBody>
          <a:bodyPr/>
          <a:lstStyle/>
          <a:p>
            <a:fld id="{F3469444-D02B-D446-9CF8-19DEDDE073D1}" type="slidenum">
              <a:rPr lang="en-US" smtClean="0"/>
              <a:pPr/>
              <a:t>45</a:t>
            </a:fld>
            <a:endParaRPr lang="en-US" dirty="0"/>
          </a:p>
        </p:txBody>
      </p:sp>
    </p:spTree>
    <p:extLst>
      <p:ext uri="{BB962C8B-B14F-4D97-AF65-F5344CB8AC3E}">
        <p14:creationId xmlns:p14="http://schemas.microsoft.com/office/powerpoint/2010/main" val="2511496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7C3567-1E3A-BDF1-53F7-C2020214047B}"/>
              </a:ext>
            </a:extLst>
          </p:cNvPr>
          <p:cNvSpPr>
            <a:spLocks noGrp="1"/>
          </p:cNvSpPr>
          <p:nvPr>
            <p:ph type="ctrTitle"/>
          </p:nvPr>
        </p:nvSpPr>
        <p:spPr/>
        <p:txBody>
          <a:bodyPr/>
          <a:lstStyle/>
          <a:p>
            <a:r>
              <a:rPr lang="en-GB" dirty="0" err="1"/>
              <a:t>QuickLab</a:t>
            </a:r>
            <a:r>
              <a:rPr lang="en-GB" dirty="0"/>
              <a:t> – TDD Case Study</a:t>
            </a:r>
          </a:p>
        </p:txBody>
      </p:sp>
      <p:sp>
        <p:nvSpPr>
          <p:cNvPr id="7" name="Text Placeholder 6">
            <a:extLst>
              <a:ext uri="{FF2B5EF4-FFF2-40B4-BE49-F238E27FC236}">
                <a16:creationId xmlns:a16="http://schemas.microsoft.com/office/drawing/2014/main" id="{10FB1C0E-20D8-63C4-925B-8E4170521443}"/>
              </a:ext>
            </a:extLst>
          </p:cNvPr>
          <p:cNvSpPr>
            <a:spLocks noGrp="1"/>
          </p:cNvSpPr>
          <p:nvPr>
            <p:ph type="body" sz="quarter" idx="13"/>
          </p:nvPr>
        </p:nvSpPr>
        <p:spPr/>
        <p:txBody>
          <a:bodyPr/>
          <a:lstStyle/>
          <a:p>
            <a:r>
              <a:rPr lang="en-GB" b="1" dirty="0"/>
              <a:t>QLC 2.4 – </a:t>
            </a:r>
            <a:r>
              <a:rPr lang="en-GB" b="1" dirty="0" err="1"/>
              <a:t>TopicManager</a:t>
            </a:r>
            <a:endParaRPr lang="en-GB" b="1" dirty="0"/>
          </a:p>
          <a:p>
            <a:r>
              <a:rPr lang="en-GB" dirty="0"/>
              <a:t>Continue working with </a:t>
            </a:r>
            <a:r>
              <a:rPr lang="en-GB" b="1" dirty="0"/>
              <a:t>Mocks</a:t>
            </a:r>
          </a:p>
          <a:p>
            <a:r>
              <a:rPr lang="en-GB" dirty="0"/>
              <a:t>Continuing in a TDD manner, complete the last requirements for the </a:t>
            </a:r>
            <a:r>
              <a:rPr lang="en-GB" dirty="0" err="1"/>
              <a:t>TopicManager</a:t>
            </a:r>
            <a:r>
              <a:rPr lang="en-GB" dirty="0"/>
              <a:t> class</a:t>
            </a:r>
          </a:p>
          <a:p>
            <a:pPr marL="285750" indent="-285750">
              <a:buFont typeface="Arial" panose="020B0604020202020204" pitchFamily="34" charset="0"/>
              <a:buChar char="•"/>
            </a:pPr>
            <a:r>
              <a:rPr lang="en-GB" dirty="0"/>
              <a:t>If the input is [[“Physics”, [56, 67, 45, 89]], [“Art”, [87, 66, 78]], [“Comp Sci”, [45, 88, 97, 56]]], the result should be [[“Physics”, 89}, [“Art”, 87], [“Comp Sci”, 97]]</a:t>
            </a:r>
          </a:p>
          <a:p>
            <a:endParaRPr lang="en-GB" dirty="0"/>
          </a:p>
          <a:p>
            <a:r>
              <a:rPr lang="en-GB" dirty="0"/>
              <a:t>Use a Mock in place of the production </a:t>
            </a:r>
            <a:r>
              <a:rPr lang="en-GB" dirty="0" err="1"/>
              <a:t>HighestNumberFinder</a:t>
            </a:r>
            <a:r>
              <a:rPr lang="en-GB" dirty="0"/>
              <a:t> class</a:t>
            </a:r>
          </a:p>
          <a:p>
            <a:endParaRPr lang="en-GB" dirty="0"/>
          </a:p>
        </p:txBody>
      </p:sp>
      <p:sp>
        <p:nvSpPr>
          <p:cNvPr id="5" name="Slide Number Placeholder 4">
            <a:extLst>
              <a:ext uri="{FF2B5EF4-FFF2-40B4-BE49-F238E27FC236}">
                <a16:creationId xmlns:a16="http://schemas.microsoft.com/office/drawing/2014/main" id="{17C0B4E7-51BB-A737-C901-92675FCEBB9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46</a:t>
            </a:fld>
            <a:endParaRPr lang="en-US" dirty="0"/>
          </a:p>
        </p:txBody>
      </p:sp>
    </p:spTree>
    <p:extLst>
      <p:ext uri="{BB962C8B-B14F-4D97-AF65-F5344CB8AC3E}">
        <p14:creationId xmlns:p14="http://schemas.microsoft.com/office/powerpoint/2010/main" val="301255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9C6CC-DE05-3E72-791C-5C8EF0C3EEA5}"/>
              </a:ext>
            </a:extLst>
          </p:cNvPr>
          <p:cNvSpPr>
            <a:spLocks noGrp="1"/>
          </p:cNvSpPr>
          <p:nvPr>
            <p:ph type="ctrTitle"/>
          </p:nvPr>
        </p:nvSpPr>
        <p:spPr/>
        <p:txBody>
          <a:bodyPr/>
          <a:lstStyle/>
          <a:p>
            <a:r>
              <a:rPr lang="en-GB" dirty="0"/>
              <a:t>Working with Mocks</a:t>
            </a:r>
          </a:p>
        </p:txBody>
      </p:sp>
      <p:sp>
        <p:nvSpPr>
          <p:cNvPr id="6" name="Text Placeholder 5">
            <a:extLst>
              <a:ext uri="{FF2B5EF4-FFF2-40B4-BE49-F238E27FC236}">
                <a16:creationId xmlns:a16="http://schemas.microsoft.com/office/drawing/2014/main" id="{4D0FC179-E863-831F-DEB8-4F262F6ABE27}"/>
              </a:ext>
            </a:extLst>
          </p:cNvPr>
          <p:cNvSpPr>
            <a:spLocks noGrp="1"/>
          </p:cNvSpPr>
          <p:nvPr>
            <p:ph type="body" sz="quarter" idx="13"/>
          </p:nvPr>
        </p:nvSpPr>
        <p:spPr>
          <a:xfrm>
            <a:off x="443922" y="1733109"/>
            <a:ext cx="7930458" cy="1467292"/>
          </a:xfrm>
        </p:spPr>
        <p:txBody>
          <a:bodyPr/>
          <a:lstStyle/>
          <a:p>
            <a:r>
              <a:rPr lang="en-GB" dirty="0"/>
              <a:t>We are going to design and refactor our code using a TDD approach and </a:t>
            </a:r>
            <a:r>
              <a:rPr lang="en-GB" b="1" dirty="0"/>
              <a:t>Mocks</a:t>
            </a:r>
            <a:r>
              <a:rPr lang="en-GB" dirty="0"/>
              <a:t>.</a:t>
            </a:r>
          </a:p>
          <a:p>
            <a:r>
              <a:rPr lang="en-GB" dirty="0"/>
              <a:t>The final </a:t>
            </a:r>
            <a:r>
              <a:rPr lang="en-GB" b="1" dirty="0"/>
              <a:t>CUT</a:t>
            </a:r>
            <a:r>
              <a:rPr lang="en-GB" dirty="0"/>
              <a:t> will be called </a:t>
            </a:r>
            <a:r>
              <a:rPr lang="en-GB" dirty="0" err="1"/>
              <a:t>FileLoader</a:t>
            </a:r>
            <a:r>
              <a:rPr lang="en-GB" dirty="0"/>
              <a:t>. It’s job is to load a text file from disk and return the number characters (excluding CR/LF) in the file.</a:t>
            </a:r>
          </a:p>
          <a:p>
            <a:endParaRPr lang="en-GB" dirty="0"/>
          </a:p>
        </p:txBody>
      </p:sp>
      <p:pic>
        <p:nvPicPr>
          <p:cNvPr id="9" name="Picture 8" descr="A diagram of a machine&#10;&#10;AI-generated content may be incorrect.">
            <a:extLst>
              <a:ext uri="{FF2B5EF4-FFF2-40B4-BE49-F238E27FC236}">
                <a16:creationId xmlns:a16="http://schemas.microsoft.com/office/drawing/2014/main" id="{AE78F65C-3713-D8AE-2E5B-0971D3F4F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02" y="3200402"/>
            <a:ext cx="7907803" cy="2381079"/>
          </a:xfrm>
          <a:prstGeom prst="rect">
            <a:avLst/>
          </a:prstGeom>
        </p:spPr>
      </p:pic>
    </p:spTree>
    <p:extLst>
      <p:ext uri="{BB962C8B-B14F-4D97-AF65-F5344CB8AC3E}">
        <p14:creationId xmlns:p14="http://schemas.microsoft.com/office/powerpoint/2010/main" val="268120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EDF2C-72AD-46AD-649A-79B29098538C}"/>
              </a:ext>
            </a:extLst>
          </p:cNvPr>
          <p:cNvSpPr>
            <a:spLocks noGrp="1"/>
          </p:cNvSpPr>
          <p:nvPr>
            <p:ph type="ctrTitle"/>
          </p:nvPr>
        </p:nvSpPr>
        <p:spPr/>
        <p:txBody>
          <a:bodyPr/>
          <a:lstStyle/>
          <a:p>
            <a:r>
              <a:rPr lang="en-GB" dirty="0" err="1"/>
              <a:t>QuickLabs</a:t>
            </a:r>
            <a:r>
              <a:rPr lang="en-GB" dirty="0"/>
              <a:t> – TDD Demo</a:t>
            </a:r>
          </a:p>
        </p:txBody>
      </p:sp>
      <p:sp>
        <p:nvSpPr>
          <p:cNvPr id="6" name="Text Placeholder 5">
            <a:extLst>
              <a:ext uri="{FF2B5EF4-FFF2-40B4-BE49-F238E27FC236}">
                <a16:creationId xmlns:a16="http://schemas.microsoft.com/office/drawing/2014/main" id="{64FC8A24-0D10-5FA5-D907-F92D8B254485}"/>
              </a:ext>
            </a:extLst>
          </p:cNvPr>
          <p:cNvSpPr>
            <a:spLocks noGrp="1"/>
          </p:cNvSpPr>
          <p:nvPr>
            <p:ph type="body" sz="quarter" idx="13"/>
          </p:nvPr>
        </p:nvSpPr>
        <p:spPr/>
        <p:txBody>
          <a:bodyPr/>
          <a:lstStyle/>
          <a:p>
            <a:r>
              <a:rPr lang="en-GB" b="1" dirty="0"/>
              <a:t>QL 4.1 – </a:t>
            </a:r>
            <a:r>
              <a:rPr lang="en-GB" b="1" dirty="0" err="1"/>
              <a:t>FileLoader</a:t>
            </a:r>
            <a:endParaRPr lang="en-GB" b="1" dirty="0"/>
          </a:p>
          <a:p>
            <a:r>
              <a:rPr lang="en-GB" dirty="0"/>
              <a:t>Write the </a:t>
            </a:r>
            <a:r>
              <a:rPr lang="en-GB" b="1" dirty="0"/>
              <a:t>unit</a:t>
            </a:r>
            <a:r>
              <a:rPr lang="en-GB" dirty="0"/>
              <a:t> </a:t>
            </a:r>
            <a:r>
              <a:rPr lang="en-GB" b="1" dirty="0"/>
              <a:t>test</a:t>
            </a:r>
            <a:r>
              <a:rPr lang="en-GB" dirty="0"/>
              <a:t> first for a CUT called </a:t>
            </a:r>
            <a:r>
              <a:rPr lang="en-GB" dirty="0" err="1"/>
              <a:t>FileLoader</a:t>
            </a:r>
            <a:r>
              <a:rPr lang="en-GB" dirty="0"/>
              <a:t>. It should have only one public method. Once the test is written, develop the CUT to ensure it passes the test.</a:t>
            </a:r>
          </a:p>
          <a:p>
            <a:endParaRPr lang="en-GB" dirty="0"/>
          </a:p>
          <a:p>
            <a:endParaRPr lang="en-GB" dirty="0"/>
          </a:p>
          <a:p>
            <a:endParaRPr lang="en-GB" dirty="0"/>
          </a:p>
          <a:p>
            <a:endParaRPr lang="en-GB" dirty="0"/>
          </a:p>
          <a:p>
            <a:r>
              <a:rPr lang="en-GB" dirty="0"/>
              <a:t>Question: What’s the weakness in this design?</a:t>
            </a:r>
          </a:p>
          <a:p>
            <a:endParaRPr lang="en-GB" dirty="0"/>
          </a:p>
          <a:p>
            <a:endParaRPr lang="en-GB" dirty="0"/>
          </a:p>
        </p:txBody>
      </p:sp>
      <p:sp>
        <p:nvSpPr>
          <p:cNvPr id="4" name="Slide Number Placeholder 3">
            <a:extLst>
              <a:ext uri="{FF2B5EF4-FFF2-40B4-BE49-F238E27FC236}">
                <a16:creationId xmlns:a16="http://schemas.microsoft.com/office/drawing/2014/main" id="{3CCBF6AD-A12E-EB62-3502-03558102775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48</a:t>
            </a:fld>
            <a:endParaRPr lang="en-US" dirty="0"/>
          </a:p>
        </p:txBody>
      </p:sp>
      <p:sp>
        <p:nvSpPr>
          <p:cNvPr id="7" name="Rectangle 4">
            <a:extLst>
              <a:ext uri="{FF2B5EF4-FFF2-40B4-BE49-F238E27FC236}">
                <a16:creationId xmlns:a16="http://schemas.microsoft.com/office/drawing/2014/main" id="{8D92D29A-88EF-A7B7-B9BF-67DFD5976334}"/>
              </a:ext>
            </a:extLst>
          </p:cNvPr>
          <p:cNvSpPr txBox="1">
            <a:spLocks noChangeArrowheads="1"/>
          </p:cNvSpPr>
          <p:nvPr/>
        </p:nvSpPr>
        <p:spPr bwMode="auto">
          <a:xfrm>
            <a:off x="521742" y="3164961"/>
            <a:ext cx="6521084" cy="150810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altLang="en-US" sz="1600" dirty="0">
                <a:solidFill>
                  <a:schemeClr val="accent1">
                    <a:lumMod val="60000"/>
                    <a:lumOff val="40000"/>
                  </a:schemeClr>
                </a:solidFill>
                <a:latin typeface="Consolas" panose="020B0609020204030204" pitchFamily="49" charset="0"/>
                <a:cs typeface="Consolas" panose="020B0609020204030204" pitchFamily="49" charset="0"/>
              </a:rPr>
              <a:t>def </a:t>
            </a:r>
            <a:r>
              <a:rPr lang="en-GB" altLang="en-US" sz="1600" dirty="0" err="1">
                <a:solidFill>
                  <a:srgbClr val="00B0F0"/>
                </a:solidFill>
                <a:latin typeface="Consolas" panose="020B0609020204030204" pitchFamily="49" charset="0"/>
                <a:cs typeface="Consolas" panose="020B0609020204030204" pitchFamily="49" charset="0"/>
              </a:rPr>
              <a:t>load_file</a:t>
            </a:r>
            <a:r>
              <a:rPr lang="en-GB" altLang="en-US" sz="1600" dirty="0">
                <a:solidFill>
                  <a:schemeClr val="bg1"/>
                </a:solidFill>
                <a:latin typeface="Consolas" panose="020B0609020204030204" pitchFamily="49" charset="0"/>
                <a:cs typeface="Consolas" panose="020B0609020204030204" pitchFamily="49" charset="0"/>
              </a:rPr>
              <a:t>(self, </a:t>
            </a:r>
            <a:r>
              <a:rPr lang="en-GB" altLang="en-US" sz="1600" dirty="0" err="1">
                <a:solidFill>
                  <a:schemeClr val="bg1"/>
                </a:solidFill>
                <a:latin typeface="Consolas" panose="020B0609020204030204" pitchFamily="49" charset="0"/>
                <a:cs typeface="Consolas" panose="020B0609020204030204" pitchFamily="49" charset="0"/>
              </a:rPr>
              <a:t>fname</a:t>
            </a:r>
            <a:r>
              <a:rPr lang="en-GB" altLang="en-US" sz="1600" dirty="0">
                <a:solidFill>
                  <a:schemeClr val="bg1"/>
                </a:solidFill>
                <a:latin typeface="Consolas" panose="020B0609020204030204" pitchFamily="49" charset="0"/>
                <a:cs typeface="Consolas" panose="020B0609020204030204" pitchFamily="49" charset="0"/>
              </a:rPr>
              <a:t>: str) -&gt; int:</a:t>
            </a:r>
          </a:p>
          <a:p>
            <a:pPr marL="0" indent="0">
              <a:spcBef>
                <a:spcPts val="600"/>
              </a:spcBef>
              <a:buNone/>
            </a:pPr>
            <a:r>
              <a:rPr lang="en-GB" altLang="en-US" sz="1600" dirty="0">
                <a:solidFill>
                  <a:schemeClr val="bg1"/>
                </a:solidFill>
                <a:latin typeface="Consolas" panose="020B0609020204030204" pitchFamily="49" charset="0"/>
                <a:cs typeface="Consolas" panose="020B0609020204030204" pitchFamily="49" charset="0"/>
              </a:rPr>
              <a:t>    """</a:t>
            </a:r>
          </a:p>
          <a:p>
            <a:pPr marL="0" indent="0">
              <a:spcBef>
                <a:spcPts val="600"/>
              </a:spcBef>
              <a:buNone/>
            </a:pPr>
            <a:r>
              <a:rPr lang="en-GB" altLang="en-US" sz="1600" dirty="0">
                <a:solidFill>
                  <a:schemeClr val="bg1"/>
                </a:solidFill>
                <a:latin typeface="Consolas" panose="020B0609020204030204" pitchFamily="49" charset="0"/>
                <a:cs typeface="Consolas" panose="020B0609020204030204" pitchFamily="49" charset="0"/>
              </a:rPr>
              <a:t>    Loads the file specified by </a:t>
            </a:r>
            <a:r>
              <a:rPr lang="en-GB" altLang="en-US" sz="1600" dirty="0" err="1">
                <a:solidFill>
                  <a:schemeClr val="bg1"/>
                </a:solidFill>
                <a:latin typeface="Consolas" panose="020B0609020204030204" pitchFamily="49" charset="0"/>
                <a:cs typeface="Consolas" panose="020B0609020204030204" pitchFamily="49" charset="0"/>
              </a:rPr>
              <a:t>fname</a:t>
            </a:r>
            <a:r>
              <a:rPr lang="en-GB" altLang="en-US" sz="1600" dirty="0">
                <a:solidFill>
                  <a:schemeClr val="bg1"/>
                </a:solidFill>
                <a:latin typeface="Consolas" panose="020B0609020204030204" pitchFamily="49" charset="0"/>
                <a:cs typeface="Consolas" panose="020B0609020204030204" pitchFamily="49" charset="0"/>
              </a:rPr>
              <a:t> and returns the</a:t>
            </a:r>
          </a:p>
          <a:p>
            <a:pPr marL="0" indent="0">
              <a:spcBef>
                <a:spcPts val="600"/>
              </a:spcBef>
              <a:buNone/>
            </a:pPr>
            <a:r>
              <a:rPr lang="en-GB" altLang="en-US" sz="1600" dirty="0">
                <a:solidFill>
                  <a:schemeClr val="bg1"/>
                </a:solidFill>
                <a:latin typeface="Consolas" panose="020B0609020204030204" pitchFamily="49" charset="0"/>
                <a:cs typeface="Consolas" panose="020B0609020204030204" pitchFamily="49" charset="0"/>
              </a:rPr>
              <a:t>    total number of characters.</a:t>
            </a:r>
          </a:p>
          <a:p>
            <a:pPr marL="0" indent="0">
              <a:spcBef>
                <a:spcPts val="600"/>
              </a:spcBef>
              <a:buNone/>
            </a:pPr>
            <a:r>
              <a:rPr lang="en-GB" altLang="en-US" sz="1600" dirty="0">
                <a:solidFill>
                  <a:schemeClr val="bg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265314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BC69-08EB-AAD9-280D-741D4E988C21}"/>
              </a:ext>
            </a:extLst>
          </p:cNvPr>
          <p:cNvSpPr>
            <a:spLocks noGrp="1"/>
          </p:cNvSpPr>
          <p:nvPr>
            <p:ph type="ctrTitle"/>
          </p:nvPr>
        </p:nvSpPr>
        <p:spPr/>
        <p:txBody>
          <a:bodyPr/>
          <a:lstStyle/>
          <a:p>
            <a:r>
              <a:rPr lang="en-GB" dirty="0" err="1"/>
              <a:t>QuickLabs</a:t>
            </a:r>
            <a:r>
              <a:rPr lang="en-GB" dirty="0"/>
              <a:t> – TDD Demo</a:t>
            </a:r>
          </a:p>
        </p:txBody>
      </p:sp>
      <p:sp>
        <p:nvSpPr>
          <p:cNvPr id="3" name="Text Placeholder 2">
            <a:extLst>
              <a:ext uri="{FF2B5EF4-FFF2-40B4-BE49-F238E27FC236}">
                <a16:creationId xmlns:a16="http://schemas.microsoft.com/office/drawing/2014/main" id="{2FCA605C-54B6-3A07-A347-0AA1BE59094D}"/>
              </a:ext>
            </a:extLst>
          </p:cNvPr>
          <p:cNvSpPr>
            <a:spLocks noGrp="1"/>
          </p:cNvSpPr>
          <p:nvPr>
            <p:ph type="body" sz="quarter" idx="13"/>
          </p:nvPr>
        </p:nvSpPr>
        <p:spPr/>
        <p:txBody>
          <a:bodyPr/>
          <a:lstStyle/>
          <a:p>
            <a:r>
              <a:rPr lang="en-GB" b="1" dirty="0"/>
              <a:t>QL 4.2 – Using Lambdas</a:t>
            </a:r>
          </a:p>
          <a:p>
            <a:r>
              <a:rPr lang="en-GB" dirty="0"/>
              <a:t>Create a new unit test that passes a </a:t>
            </a:r>
            <a:r>
              <a:rPr lang="en-GB" b="1" dirty="0"/>
              <a:t>lambda</a:t>
            </a:r>
            <a:r>
              <a:rPr lang="en-GB" dirty="0"/>
              <a:t> expression to the </a:t>
            </a:r>
            <a:r>
              <a:rPr lang="en-GB" b="1" dirty="0" err="1"/>
              <a:t>load_file</a:t>
            </a:r>
            <a:r>
              <a:rPr lang="en-GB" b="1" dirty="0"/>
              <a:t>() </a:t>
            </a:r>
            <a:r>
              <a:rPr lang="en-GB" dirty="0"/>
              <a:t>method in the class under test (CUT).</a:t>
            </a:r>
          </a:p>
          <a:p>
            <a:r>
              <a:rPr lang="en-GB" dirty="0"/>
              <a:t>Add a new method to the </a:t>
            </a:r>
            <a:r>
              <a:rPr lang="en-GB" dirty="0" err="1"/>
              <a:t>FileLoader</a:t>
            </a:r>
            <a:r>
              <a:rPr lang="en-GB" dirty="0"/>
              <a:t> class that accepts a callable (e.g., a lambda function) to handle file loading logic.</a:t>
            </a:r>
          </a:p>
          <a:p>
            <a:r>
              <a:rPr lang="en-GB" dirty="0"/>
              <a:t>This allows you to inject a stub function for reading files, improving flexibility and testability.</a:t>
            </a:r>
          </a:p>
        </p:txBody>
      </p:sp>
    </p:spTree>
    <p:extLst>
      <p:ext uri="{BB962C8B-B14F-4D97-AF65-F5344CB8AC3E}">
        <p14:creationId xmlns:p14="http://schemas.microsoft.com/office/powerpoint/2010/main" val="254140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115E51-3C1E-59BC-04A6-FDCC0973F251}"/>
              </a:ext>
            </a:extLst>
          </p:cNvPr>
          <p:cNvSpPr>
            <a:spLocks noGrp="1"/>
          </p:cNvSpPr>
          <p:nvPr>
            <p:ph type="ctrTitle"/>
          </p:nvPr>
        </p:nvSpPr>
        <p:spPr/>
        <p:txBody>
          <a:bodyPr/>
          <a:lstStyle/>
          <a:p>
            <a:r>
              <a:rPr lang="en-GB" dirty="0"/>
              <a:t>Course Delivery</a:t>
            </a:r>
          </a:p>
        </p:txBody>
      </p:sp>
      <p:sp>
        <p:nvSpPr>
          <p:cNvPr id="7" name="Content Placeholder 6">
            <a:extLst>
              <a:ext uri="{FF2B5EF4-FFF2-40B4-BE49-F238E27FC236}">
                <a16:creationId xmlns:a16="http://schemas.microsoft.com/office/drawing/2014/main" id="{82FD4D66-4996-5CF8-4183-ED2983B72C45}"/>
              </a:ext>
            </a:extLst>
          </p:cNvPr>
          <p:cNvSpPr>
            <a:spLocks noGrp="1"/>
          </p:cNvSpPr>
          <p:nvPr>
            <p:ph sz="quarter" idx="4"/>
          </p:nvPr>
        </p:nvSpPr>
        <p:spPr/>
        <p:txBody>
          <a:bodyPr/>
          <a:lstStyle/>
          <a:p>
            <a:endParaRPr lang="en-GB" dirty="0"/>
          </a:p>
        </p:txBody>
      </p:sp>
      <p:sp>
        <p:nvSpPr>
          <p:cNvPr id="8" name="Text Placeholder 7">
            <a:extLst>
              <a:ext uri="{FF2B5EF4-FFF2-40B4-BE49-F238E27FC236}">
                <a16:creationId xmlns:a16="http://schemas.microsoft.com/office/drawing/2014/main" id="{8AEEF248-8090-8CA6-7BCF-0D7D5631F281}"/>
              </a:ext>
            </a:extLst>
          </p:cNvPr>
          <p:cNvSpPr>
            <a:spLocks noGrp="1"/>
          </p:cNvSpPr>
          <p:nvPr>
            <p:ph type="body" sz="quarter" idx="14"/>
          </p:nvPr>
        </p:nvSpPr>
        <p:spPr>
          <a:xfrm>
            <a:off x="8506047" y="3109267"/>
            <a:ext cx="3685953" cy="1596397"/>
          </a:xfrm>
        </p:spPr>
        <p:txBody>
          <a:bodyPr/>
          <a:lstStyle/>
          <a:p>
            <a:r>
              <a:rPr lang="en-GB" dirty="0"/>
              <a:t>Hear and forget</a:t>
            </a:r>
          </a:p>
          <a:p>
            <a:r>
              <a:rPr lang="en-GB" dirty="0"/>
              <a:t>See and remember</a:t>
            </a:r>
          </a:p>
          <a:p>
            <a:r>
              <a:rPr lang="en-GB" dirty="0"/>
              <a:t>Do and understand</a:t>
            </a:r>
          </a:p>
        </p:txBody>
      </p:sp>
      <p:sp>
        <p:nvSpPr>
          <p:cNvPr id="2" name="Slide Number Placeholder 1">
            <a:extLst>
              <a:ext uri="{FF2B5EF4-FFF2-40B4-BE49-F238E27FC236}">
                <a16:creationId xmlns:a16="http://schemas.microsoft.com/office/drawing/2014/main" id="{628142EE-08DD-D662-C7EF-582EE120BE95}"/>
              </a:ext>
            </a:extLst>
          </p:cNvPr>
          <p:cNvSpPr>
            <a:spLocks noGrp="1"/>
          </p:cNvSpPr>
          <p:nvPr>
            <p:ph type="sldNum" sz="quarter" idx="12"/>
          </p:nvPr>
        </p:nvSpPr>
        <p:spPr>
          <a:prstGeom prst="rect">
            <a:avLst/>
          </a:prstGeom>
        </p:spPr>
        <p:txBody>
          <a:bodyPr/>
          <a:lstStyle/>
          <a:p>
            <a:fld id="{F3469444-D02B-D446-9CF8-19DEDDE073D1}" type="slidenum">
              <a:rPr lang="en-US" smtClean="0"/>
              <a:pPr/>
              <a:t>5</a:t>
            </a:fld>
            <a:endParaRPr lang="en-US" dirty="0"/>
          </a:p>
        </p:txBody>
      </p:sp>
      <p:pic>
        <p:nvPicPr>
          <p:cNvPr id="9" name="Picture 8">
            <a:extLst>
              <a:ext uri="{FF2B5EF4-FFF2-40B4-BE49-F238E27FC236}">
                <a16:creationId xmlns:a16="http://schemas.microsoft.com/office/drawing/2014/main" id="{D329A951-94CD-D82E-B06E-53FEE4CFE820}"/>
              </a:ext>
            </a:extLst>
          </p:cNvPr>
          <p:cNvPicPr>
            <a:picLocks noChangeAspect="1"/>
          </p:cNvPicPr>
          <p:nvPr/>
        </p:nvPicPr>
        <p:blipFill>
          <a:blip r:embed="rId3"/>
          <a:stretch>
            <a:fillRect/>
          </a:stretch>
        </p:blipFill>
        <p:spPr>
          <a:xfrm>
            <a:off x="1185535" y="3149203"/>
            <a:ext cx="1778731" cy="1691359"/>
          </a:xfrm>
          <a:prstGeom prst="rect">
            <a:avLst/>
          </a:prstGeom>
        </p:spPr>
      </p:pic>
      <p:pic>
        <p:nvPicPr>
          <p:cNvPr id="10" name="Picture 9">
            <a:extLst>
              <a:ext uri="{FF2B5EF4-FFF2-40B4-BE49-F238E27FC236}">
                <a16:creationId xmlns:a16="http://schemas.microsoft.com/office/drawing/2014/main" id="{4606E1FD-11B2-FA92-ED48-C09FE529DF87}"/>
              </a:ext>
            </a:extLst>
          </p:cNvPr>
          <p:cNvPicPr>
            <a:picLocks noChangeAspect="1"/>
          </p:cNvPicPr>
          <p:nvPr/>
        </p:nvPicPr>
        <p:blipFill>
          <a:blip r:embed="rId4"/>
          <a:stretch>
            <a:fillRect/>
          </a:stretch>
        </p:blipFill>
        <p:spPr>
          <a:xfrm>
            <a:off x="3585618" y="5166641"/>
            <a:ext cx="1778731" cy="1691359"/>
          </a:xfrm>
          <a:prstGeom prst="rect">
            <a:avLst/>
          </a:prstGeom>
        </p:spPr>
      </p:pic>
      <p:pic>
        <p:nvPicPr>
          <p:cNvPr id="11" name="Picture 10">
            <a:extLst>
              <a:ext uri="{FF2B5EF4-FFF2-40B4-BE49-F238E27FC236}">
                <a16:creationId xmlns:a16="http://schemas.microsoft.com/office/drawing/2014/main" id="{A5CEE2FE-5025-4983-3046-109668D2F9CE}"/>
              </a:ext>
            </a:extLst>
          </p:cNvPr>
          <p:cNvPicPr>
            <a:picLocks noChangeAspect="1"/>
          </p:cNvPicPr>
          <p:nvPr/>
        </p:nvPicPr>
        <p:blipFill>
          <a:blip r:embed="rId5"/>
          <a:stretch>
            <a:fillRect/>
          </a:stretch>
        </p:blipFill>
        <p:spPr>
          <a:xfrm>
            <a:off x="3585618" y="1275448"/>
            <a:ext cx="1778731" cy="1691359"/>
          </a:xfrm>
          <a:prstGeom prst="rect">
            <a:avLst/>
          </a:prstGeom>
        </p:spPr>
      </p:pic>
      <p:pic>
        <p:nvPicPr>
          <p:cNvPr id="12" name="Picture 11">
            <a:extLst>
              <a:ext uri="{FF2B5EF4-FFF2-40B4-BE49-F238E27FC236}">
                <a16:creationId xmlns:a16="http://schemas.microsoft.com/office/drawing/2014/main" id="{9EA62ED8-C8BD-6B00-485D-676F2F9681D0}"/>
              </a:ext>
            </a:extLst>
          </p:cNvPr>
          <p:cNvPicPr>
            <a:picLocks noChangeAspect="1"/>
          </p:cNvPicPr>
          <p:nvPr/>
        </p:nvPicPr>
        <p:blipFill>
          <a:blip r:embed="rId6"/>
          <a:stretch>
            <a:fillRect/>
          </a:stretch>
        </p:blipFill>
        <p:spPr>
          <a:xfrm>
            <a:off x="6187440" y="3149203"/>
            <a:ext cx="1778732" cy="1691360"/>
          </a:xfrm>
          <a:prstGeom prst="rect">
            <a:avLst/>
          </a:prstGeom>
        </p:spPr>
      </p:pic>
      <p:pic>
        <p:nvPicPr>
          <p:cNvPr id="1026" name="Picture 2" descr="Thumbnail Image ">
            <a:extLst>
              <a:ext uri="{FF2B5EF4-FFF2-40B4-BE49-F238E27FC236}">
                <a16:creationId xmlns:a16="http://schemas.microsoft.com/office/drawing/2014/main" id="{2A9D2878-6E1B-707C-E5DB-23461C925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986" y="3014304"/>
            <a:ext cx="3086014" cy="20573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8279817-2EA9-C261-7393-E6C31EBF2FCF}"/>
              </a:ext>
            </a:extLst>
          </p:cNvPr>
          <p:cNvPicPr>
            <a:picLocks noChangeAspect="1"/>
          </p:cNvPicPr>
          <p:nvPr/>
        </p:nvPicPr>
        <p:blipFill>
          <a:blip r:embed="rId8"/>
          <a:stretch>
            <a:fillRect/>
          </a:stretch>
        </p:blipFill>
        <p:spPr>
          <a:xfrm>
            <a:off x="3009987" y="3028105"/>
            <a:ext cx="3086014" cy="2057343"/>
          </a:xfrm>
          <a:prstGeom prst="rect">
            <a:avLst/>
          </a:prstGeom>
        </p:spPr>
      </p:pic>
    </p:spTree>
    <p:extLst>
      <p:ext uri="{BB962C8B-B14F-4D97-AF65-F5344CB8AC3E}">
        <p14:creationId xmlns:p14="http://schemas.microsoft.com/office/powerpoint/2010/main" val="1663513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207F-2861-047D-499A-0D9DECA81CBF}"/>
              </a:ext>
            </a:extLst>
          </p:cNvPr>
          <p:cNvSpPr>
            <a:spLocks noGrp="1"/>
          </p:cNvSpPr>
          <p:nvPr>
            <p:ph type="ctrTitle"/>
          </p:nvPr>
        </p:nvSpPr>
        <p:spPr/>
        <p:txBody>
          <a:bodyPr/>
          <a:lstStyle/>
          <a:p>
            <a:r>
              <a:rPr lang="en-GB" dirty="0" err="1"/>
              <a:t>QuickLabs</a:t>
            </a:r>
            <a:r>
              <a:rPr lang="en-GB" dirty="0"/>
              <a:t> – TDD Demo</a:t>
            </a:r>
          </a:p>
        </p:txBody>
      </p:sp>
      <p:sp>
        <p:nvSpPr>
          <p:cNvPr id="3" name="Text Placeholder 2">
            <a:extLst>
              <a:ext uri="{FF2B5EF4-FFF2-40B4-BE49-F238E27FC236}">
                <a16:creationId xmlns:a16="http://schemas.microsoft.com/office/drawing/2014/main" id="{766128AF-A4BF-6D5C-06F6-B81852455A60}"/>
              </a:ext>
            </a:extLst>
          </p:cNvPr>
          <p:cNvSpPr>
            <a:spLocks noGrp="1"/>
          </p:cNvSpPr>
          <p:nvPr>
            <p:ph type="body" sz="quarter" idx="13"/>
          </p:nvPr>
        </p:nvSpPr>
        <p:spPr/>
        <p:txBody>
          <a:bodyPr/>
          <a:lstStyle/>
          <a:p>
            <a:r>
              <a:rPr lang="en-GB" b="1" dirty="0"/>
              <a:t>QL 4.3 – Using Stubs</a:t>
            </a:r>
          </a:p>
          <a:p>
            <a:r>
              <a:rPr lang="en-GB" dirty="0"/>
              <a:t>Add a new test that demonstrates passing a lambda to the </a:t>
            </a:r>
            <a:r>
              <a:rPr lang="en-GB" dirty="0" err="1"/>
              <a:t>loadFile</a:t>
            </a:r>
            <a:r>
              <a:rPr lang="en-GB" dirty="0"/>
              <a:t>() method on the class under test (CUT).</a:t>
            </a:r>
          </a:p>
          <a:p>
            <a:r>
              <a:rPr lang="en-GB" dirty="0"/>
              <a:t>Within the lambda, substitute actual file reading with a list of dummy data — each item in the list should represent a line from a file.</a:t>
            </a:r>
          </a:p>
        </p:txBody>
      </p:sp>
    </p:spTree>
    <p:extLst>
      <p:ext uri="{BB962C8B-B14F-4D97-AF65-F5344CB8AC3E}">
        <p14:creationId xmlns:p14="http://schemas.microsoft.com/office/powerpoint/2010/main" val="2683178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CF6-5F98-0A21-83A6-D0828BFEE31F}"/>
              </a:ext>
            </a:extLst>
          </p:cNvPr>
          <p:cNvSpPr>
            <a:spLocks noGrp="1"/>
          </p:cNvSpPr>
          <p:nvPr>
            <p:ph type="ctrTitle"/>
          </p:nvPr>
        </p:nvSpPr>
        <p:spPr/>
        <p:txBody>
          <a:bodyPr/>
          <a:lstStyle/>
          <a:p>
            <a:r>
              <a:rPr lang="en-GB" dirty="0" err="1"/>
              <a:t>QuickLabs</a:t>
            </a:r>
            <a:r>
              <a:rPr lang="en-GB" dirty="0"/>
              <a:t> – TDD Demo</a:t>
            </a:r>
          </a:p>
        </p:txBody>
      </p:sp>
      <p:sp>
        <p:nvSpPr>
          <p:cNvPr id="3" name="Text Placeholder 2">
            <a:extLst>
              <a:ext uri="{FF2B5EF4-FFF2-40B4-BE49-F238E27FC236}">
                <a16:creationId xmlns:a16="http://schemas.microsoft.com/office/drawing/2014/main" id="{AD2217E0-45E5-BCD4-C193-4D1D176210D3}"/>
              </a:ext>
            </a:extLst>
          </p:cNvPr>
          <p:cNvSpPr>
            <a:spLocks noGrp="1"/>
          </p:cNvSpPr>
          <p:nvPr>
            <p:ph type="body" sz="quarter" idx="13"/>
          </p:nvPr>
        </p:nvSpPr>
        <p:spPr/>
        <p:txBody>
          <a:bodyPr/>
          <a:lstStyle/>
          <a:p>
            <a:r>
              <a:rPr lang="en-GB" b="1" dirty="0"/>
              <a:t>QL 4.4 – Replacing the Stub with a Mock</a:t>
            </a:r>
          </a:p>
          <a:p>
            <a:r>
              <a:rPr lang="en-GB" dirty="0"/>
              <a:t>Wrap Python’s built-in open().</a:t>
            </a:r>
            <a:r>
              <a:rPr lang="en-GB" dirty="0" err="1"/>
              <a:t>readlines</a:t>
            </a:r>
            <a:r>
              <a:rPr lang="en-GB" dirty="0"/>
              <a:t>() in a class method, mimicking the </a:t>
            </a:r>
            <a:r>
              <a:rPr lang="en-GB" dirty="0" err="1"/>
              <a:t>behavior</a:t>
            </a:r>
            <a:r>
              <a:rPr lang="en-GB" dirty="0"/>
              <a:t> of </a:t>
            </a:r>
            <a:r>
              <a:rPr lang="en-GB" dirty="0" err="1"/>
              <a:t>File.ReadLines</a:t>
            </a:r>
            <a:r>
              <a:rPr lang="en-GB" dirty="0"/>
              <a:t>().</a:t>
            </a:r>
          </a:p>
          <a:p>
            <a:r>
              <a:rPr lang="en-GB" dirty="0"/>
              <a:t>Use </a:t>
            </a:r>
            <a:r>
              <a:rPr lang="en-GB" dirty="0" err="1"/>
              <a:t>unittest.mock</a:t>
            </a:r>
            <a:r>
              <a:rPr lang="en-GB" dirty="0"/>
              <a:t> to mock your wrapper class so that its </a:t>
            </a:r>
            <a:r>
              <a:rPr lang="en-GB" dirty="0" err="1"/>
              <a:t>read_lines</a:t>
            </a:r>
            <a:r>
              <a:rPr lang="en-GB" dirty="0"/>
              <a:t>() method returns dummy data.</a:t>
            </a:r>
          </a:p>
          <a:p>
            <a:r>
              <a:rPr lang="en-GB" dirty="0"/>
              <a:t>Pass a lambda to </a:t>
            </a:r>
            <a:r>
              <a:rPr lang="en-GB" dirty="0" err="1"/>
              <a:t>load_file_with_func</a:t>
            </a:r>
            <a:r>
              <a:rPr lang="en-GB" dirty="0"/>
              <a:t>() that calls your mocked wrapper’s </a:t>
            </a:r>
            <a:r>
              <a:rPr lang="en-GB" dirty="0" err="1"/>
              <a:t>read_lines</a:t>
            </a:r>
            <a:r>
              <a:rPr lang="en-GB" dirty="0"/>
              <a:t>() method.</a:t>
            </a:r>
          </a:p>
        </p:txBody>
      </p:sp>
    </p:spTree>
    <p:extLst>
      <p:ext uri="{BB962C8B-B14F-4D97-AF65-F5344CB8AC3E}">
        <p14:creationId xmlns:p14="http://schemas.microsoft.com/office/powerpoint/2010/main" val="551872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83A2-4AAB-13FE-9C91-61476E96F881}"/>
              </a:ext>
            </a:extLst>
          </p:cNvPr>
          <p:cNvSpPr>
            <a:spLocks noGrp="1"/>
          </p:cNvSpPr>
          <p:nvPr>
            <p:ph type="ctrTitle"/>
          </p:nvPr>
        </p:nvSpPr>
        <p:spPr/>
        <p:txBody>
          <a:bodyPr/>
          <a:lstStyle/>
          <a:p>
            <a:r>
              <a:rPr lang="en-GB" dirty="0" err="1"/>
              <a:t>QuickLab</a:t>
            </a:r>
            <a:r>
              <a:rPr lang="en-GB" dirty="0"/>
              <a:t> – TDD Case Study</a:t>
            </a:r>
          </a:p>
        </p:txBody>
      </p:sp>
      <p:sp>
        <p:nvSpPr>
          <p:cNvPr id="3" name="Text Placeholder 2">
            <a:extLst>
              <a:ext uri="{FF2B5EF4-FFF2-40B4-BE49-F238E27FC236}">
                <a16:creationId xmlns:a16="http://schemas.microsoft.com/office/drawing/2014/main" id="{34B5D59D-61DA-CC26-FCD0-BC1383F3E2BD}"/>
              </a:ext>
            </a:extLst>
          </p:cNvPr>
          <p:cNvSpPr>
            <a:spLocks noGrp="1"/>
          </p:cNvSpPr>
          <p:nvPr>
            <p:ph type="body" sz="quarter" idx="13"/>
          </p:nvPr>
        </p:nvSpPr>
        <p:spPr/>
        <p:txBody>
          <a:bodyPr/>
          <a:lstStyle/>
          <a:p>
            <a:r>
              <a:rPr lang="en-GB" b="1" dirty="0"/>
              <a:t>QLC 3 – </a:t>
            </a:r>
            <a:r>
              <a:rPr lang="en-GB" b="1" dirty="0" err="1"/>
              <a:t>TopicScoreWriter</a:t>
            </a:r>
            <a:endParaRPr lang="en-GB" b="1" dirty="0"/>
          </a:p>
          <a:p>
            <a:r>
              <a:rPr lang="en-GB" dirty="0"/>
              <a:t>Working with Test Doubles and Mocks </a:t>
            </a:r>
          </a:p>
          <a:p>
            <a:r>
              <a:rPr lang="en-GB" dirty="0"/>
              <a:t>See Lab Exercise.</a:t>
            </a:r>
          </a:p>
          <a:p>
            <a:endParaRPr lang="en-GB" dirty="0"/>
          </a:p>
        </p:txBody>
      </p:sp>
    </p:spTree>
    <p:extLst>
      <p:ext uri="{BB962C8B-B14F-4D97-AF65-F5344CB8AC3E}">
        <p14:creationId xmlns:p14="http://schemas.microsoft.com/office/powerpoint/2010/main" val="3670026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A92806-900B-EC4A-8DF4-504A25D24688}"/>
              </a:ext>
            </a:extLst>
          </p:cNvPr>
          <p:cNvSpPr txBox="1">
            <a:spLocks/>
          </p:cNvSpPr>
          <p:nvPr/>
        </p:nvSpPr>
        <p:spPr>
          <a:xfrm>
            <a:off x="596321" y="652594"/>
            <a:ext cx="6679721" cy="858985"/>
          </a:xfrm>
          <a:prstGeom prst="rect">
            <a:avLst/>
          </a:prstGeom>
          <a:ln>
            <a:noFill/>
          </a:ln>
        </p:spPr>
        <p:txBody>
          <a:bodyPr anchor="ctr">
            <a:noAutofit/>
          </a:bodyPr>
          <a:lstStyle>
            <a:lvl1pPr algn="l" defTabSz="914400" rtl="0" eaLnBrk="1" latinLnBrk="0" hangingPunct="1">
              <a:lnSpc>
                <a:spcPct val="100000"/>
              </a:lnSpc>
              <a:spcBef>
                <a:spcPct val="0"/>
              </a:spcBef>
              <a:buNone/>
              <a:defRPr sz="3000" b="1" kern="1200">
                <a:solidFill>
                  <a:schemeClr val="tx1"/>
                </a:solidFill>
                <a:latin typeface="+mn-lt"/>
                <a:ea typeface="+mj-ea"/>
                <a:cs typeface="+mj-cs"/>
              </a:defRPr>
            </a:lvl1pPr>
          </a:lstStyle>
          <a:p>
            <a:r>
              <a:rPr lang="en-GB" dirty="0"/>
              <a:t>Mocking Objects Takeaway</a:t>
            </a:r>
          </a:p>
        </p:txBody>
      </p:sp>
      <p:sp>
        <p:nvSpPr>
          <p:cNvPr id="6" name="Text Placeholder 2">
            <a:extLst>
              <a:ext uri="{FF2B5EF4-FFF2-40B4-BE49-F238E27FC236}">
                <a16:creationId xmlns:a16="http://schemas.microsoft.com/office/drawing/2014/main" id="{F9A77941-FDE5-2275-28BD-B1E0BF21ED4C}"/>
              </a:ext>
            </a:extLst>
          </p:cNvPr>
          <p:cNvSpPr txBox="1">
            <a:spLocks/>
          </p:cNvSpPr>
          <p:nvPr/>
        </p:nvSpPr>
        <p:spPr>
          <a:xfrm>
            <a:off x="596321" y="1885508"/>
            <a:ext cx="6679721" cy="406140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Mocks are </a:t>
            </a:r>
            <a:r>
              <a:rPr lang="en-US" b="1" dirty="0"/>
              <a:t>not</a:t>
            </a:r>
            <a:r>
              <a:rPr lang="en-US" dirty="0"/>
              <a:t> stubs.</a:t>
            </a:r>
          </a:p>
          <a:p>
            <a:r>
              <a:rPr lang="en-US" dirty="0"/>
              <a:t>Contrary to common thought, they are used to </a:t>
            </a:r>
            <a:r>
              <a:rPr lang="en-US" b="1" dirty="0"/>
              <a:t>verify</a:t>
            </a:r>
            <a:r>
              <a:rPr lang="en-US" dirty="0"/>
              <a:t> the </a:t>
            </a:r>
            <a:r>
              <a:rPr lang="en-US" b="1" dirty="0"/>
              <a:t>interaction</a:t>
            </a:r>
            <a:r>
              <a:rPr lang="en-US" dirty="0"/>
              <a:t> between the CUT and its dependents</a:t>
            </a:r>
          </a:p>
          <a:p>
            <a:r>
              <a:rPr lang="en-US" dirty="0"/>
              <a:t>Stubs are still valid and should be used when you need to mock the data</a:t>
            </a:r>
          </a:p>
          <a:p>
            <a:pPr marL="285750" indent="-285750">
              <a:buFont typeface="Arial" panose="020B0604020202020204" pitchFamily="34" charset="0"/>
              <a:buChar char="•"/>
            </a:pPr>
            <a:r>
              <a:rPr lang="en-US" dirty="0"/>
              <a:t>Mock objects are a shorthand to creating stubs for mocked data but that’s not their purpose </a:t>
            </a:r>
            <a:endParaRPr lang="en-GB" dirty="0"/>
          </a:p>
        </p:txBody>
      </p:sp>
    </p:spTree>
    <p:extLst>
      <p:ext uri="{BB962C8B-B14F-4D97-AF65-F5344CB8AC3E}">
        <p14:creationId xmlns:p14="http://schemas.microsoft.com/office/powerpoint/2010/main" val="2583743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0CDEBB-7CAD-623B-2EE1-2A28A3D9EEC8}"/>
              </a:ext>
            </a:extLst>
          </p:cNvPr>
          <p:cNvSpPr>
            <a:spLocks noGrp="1"/>
          </p:cNvSpPr>
          <p:nvPr>
            <p:ph type="ctrTitle"/>
          </p:nvPr>
        </p:nvSpPr>
        <p:spPr/>
        <p:txBody>
          <a:bodyPr/>
          <a:lstStyle/>
          <a:p>
            <a:r>
              <a:rPr lang="en-GB" dirty="0"/>
              <a:t>Spy Object</a:t>
            </a:r>
          </a:p>
        </p:txBody>
      </p:sp>
      <p:sp>
        <p:nvSpPr>
          <p:cNvPr id="9" name="Text Placeholder 8">
            <a:extLst>
              <a:ext uri="{FF2B5EF4-FFF2-40B4-BE49-F238E27FC236}">
                <a16:creationId xmlns:a16="http://schemas.microsoft.com/office/drawing/2014/main" id="{1F58472D-9F7D-7403-1527-EAA94A2DD3F9}"/>
              </a:ext>
            </a:extLst>
          </p:cNvPr>
          <p:cNvSpPr>
            <a:spLocks noGrp="1"/>
          </p:cNvSpPr>
          <p:nvPr>
            <p:ph type="body" sz="quarter" idx="13"/>
          </p:nvPr>
        </p:nvSpPr>
        <p:spPr/>
        <p:txBody>
          <a:bodyPr/>
          <a:lstStyle/>
          <a:p>
            <a:r>
              <a:rPr lang="en-GB" dirty="0"/>
              <a:t>A spy is a strongly-typed object that </a:t>
            </a:r>
            <a:r>
              <a:rPr lang="en-GB" b="1" dirty="0"/>
              <a:t>replicates</a:t>
            </a:r>
            <a:r>
              <a:rPr lang="en-GB" dirty="0"/>
              <a:t> the </a:t>
            </a:r>
            <a:r>
              <a:rPr lang="en-GB" b="1" dirty="0"/>
              <a:t>interface</a:t>
            </a:r>
            <a:r>
              <a:rPr lang="en-GB" dirty="0"/>
              <a:t> of the </a:t>
            </a:r>
            <a:r>
              <a:rPr lang="en-GB" b="1" dirty="0"/>
              <a:t>real object </a:t>
            </a:r>
            <a:r>
              <a:rPr lang="en-GB" dirty="0"/>
              <a:t>it replaces.</a:t>
            </a:r>
          </a:p>
          <a:p>
            <a:r>
              <a:rPr lang="en-GB" dirty="0"/>
              <a:t>By default, its methods delegate calls to the real object, allowing the actual behaviour to run.</a:t>
            </a:r>
          </a:p>
          <a:p>
            <a:r>
              <a:rPr lang="en-GB" dirty="0"/>
              <a:t>However, if specific expectations or overrides are set on the spy, those will take precedence over the real method</a:t>
            </a:r>
          </a:p>
          <a:p>
            <a:endParaRPr lang="en-GB" dirty="0"/>
          </a:p>
        </p:txBody>
      </p:sp>
      <p:pic>
        <p:nvPicPr>
          <p:cNvPr id="13" name="Picture 2" descr="Using Temporary Roofing with Scaffolding - Network ...">
            <a:extLst>
              <a:ext uri="{FF2B5EF4-FFF2-40B4-BE49-F238E27FC236}">
                <a16:creationId xmlns:a16="http://schemas.microsoft.com/office/drawing/2014/main" id="{86A86D13-921D-66D5-FAC9-4820A0C46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2" y="1733110"/>
            <a:ext cx="4420242" cy="295714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a:extLst>
              <a:ext uri="{FF2B5EF4-FFF2-40B4-BE49-F238E27FC236}">
                <a16:creationId xmlns:a16="http://schemas.microsoft.com/office/drawing/2014/main" id="{A317A5BB-23D2-C74B-8CF3-6AD0C662390B}"/>
              </a:ext>
            </a:extLst>
          </p:cNvPr>
          <p:cNvSpPr>
            <a:spLocks noGrp="1"/>
          </p:cNvSpPr>
          <p:nvPr>
            <p:ph sz="quarter" idx="4"/>
          </p:nvPr>
        </p:nvSpPr>
        <p:spPr/>
        <p:txBody>
          <a:bodyPr/>
          <a:lstStyle/>
          <a:p>
            <a:endParaRPr lang="en-GB" dirty="0"/>
          </a:p>
        </p:txBody>
      </p:sp>
      <p:sp>
        <p:nvSpPr>
          <p:cNvPr id="15" name="Rectangle 14">
            <a:extLst>
              <a:ext uri="{FF2B5EF4-FFF2-40B4-BE49-F238E27FC236}">
                <a16:creationId xmlns:a16="http://schemas.microsoft.com/office/drawing/2014/main" id="{5585A43C-A124-D882-D70D-E8CA47F8C190}"/>
              </a:ext>
            </a:extLst>
          </p:cNvPr>
          <p:cNvSpPr/>
          <p:nvPr/>
        </p:nvSpPr>
        <p:spPr>
          <a:xfrm>
            <a:off x="1499418" y="5311302"/>
            <a:ext cx="9377463" cy="770521"/>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r>
              <a:rPr lang="en-GB" dirty="0"/>
              <a:t>While a mock is just scaffolding with nothing inside, a spy is like scaffolding around a real house—you can still access and use the actual structure unless you cover it with something new.</a:t>
            </a:r>
            <a:endParaRPr lang="en-GB" dirty="0">
              <a:solidFill>
                <a:schemeClr val="bg1"/>
              </a:solidFill>
            </a:endParaRPr>
          </a:p>
        </p:txBody>
      </p:sp>
    </p:spTree>
    <p:extLst>
      <p:ext uri="{BB962C8B-B14F-4D97-AF65-F5344CB8AC3E}">
        <p14:creationId xmlns:p14="http://schemas.microsoft.com/office/powerpoint/2010/main" val="3439964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4A4D80-2E6E-6F2F-023A-A9741B523E27}"/>
              </a:ext>
            </a:extLst>
          </p:cNvPr>
          <p:cNvSpPr>
            <a:spLocks noGrp="1"/>
          </p:cNvSpPr>
          <p:nvPr>
            <p:ph type="ctrTitle"/>
          </p:nvPr>
        </p:nvSpPr>
        <p:spPr/>
        <p:txBody>
          <a:bodyPr/>
          <a:lstStyle/>
          <a:p>
            <a:r>
              <a:rPr lang="en-GB" dirty="0"/>
              <a:t>Untestable Code</a:t>
            </a:r>
          </a:p>
        </p:txBody>
      </p:sp>
      <p:sp>
        <p:nvSpPr>
          <p:cNvPr id="6" name="Subtitle 5">
            <a:extLst>
              <a:ext uri="{FF2B5EF4-FFF2-40B4-BE49-F238E27FC236}">
                <a16:creationId xmlns:a16="http://schemas.microsoft.com/office/drawing/2014/main" id="{A3F89291-D1EB-F59C-C826-A9B0DCF37611}"/>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1631F587-C109-3441-7B82-ECF36246F6D3}"/>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55</a:t>
            </a:fld>
            <a:endParaRPr lang="en-US" dirty="0"/>
          </a:p>
        </p:txBody>
      </p:sp>
    </p:spTree>
    <p:extLst>
      <p:ext uri="{BB962C8B-B14F-4D97-AF65-F5344CB8AC3E}">
        <p14:creationId xmlns:p14="http://schemas.microsoft.com/office/powerpoint/2010/main" val="4077918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317-DD76-D8F5-48A4-F81B011A6F5D}"/>
              </a:ext>
            </a:extLst>
          </p:cNvPr>
          <p:cNvSpPr>
            <a:spLocks noGrp="1"/>
          </p:cNvSpPr>
          <p:nvPr>
            <p:ph type="ctrTitle"/>
          </p:nvPr>
        </p:nvSpPr>
        <p:spPr/>
        <p:txBody>
          <a:bodyPr/>
          <a:lstStyle/>
          <a:p>
            <a:r>
              <a:rPr lang="en-GB" dirty="0"/>
              <a:t>What is Untestable Code?</a:t>
            </a:r>
          </a:p>
        </p:txBody>
      </p:sp>
      <p:sp>
        <p:nvSpPr>
          <p:cNvPr id="5" name="Text Placeholder 4">
            <a:extLst>
              <a:ext uri="{FF2B5EF4-FFF2-40B4-BE49-F238E27FC236}">
                <a16:creationId xmlns:a16="http://schemas.microsoft.com/office/drawing/2014/main" id="{8FF70C3C-A368-4C25-EB5D-0CF01C04011B}"/>
              </a:ext>
            </a:extLst>
          </p:cNvPr>
          <p:cNvSpPr>
            <a:spLocks noGrp="1"/>
          </p:cNvSpPr>
          <p:nvPr>
            <p:ph type="body" sz="quarter" idx="14"/>
          </p:nvPr>
        </p:nvSpPr>
        <p:spPr/>
        <p:txBody>
          <a:bodyPr/>
          <a:lstStyle/>
          <a:p>
            <a:r>
              <a:rPr lang="en-GB" dirty="0"/>
              <a:t>Code that is difficult to test often has one or more of the following characteristics:</a:t>
            </a:r>
          </a:p>
          <a:p>
            <a:pPr marL="285750" indent="-285750">
              <a:buFont typeface="Arial" panose="020B0604020202020204" pitchFamily="34" charset="0"/>
              <a:buChar char="•"/>
            </a:pPr>
            <a:r>
              <a:rPr lang="en-GB" b="1" dirty="0"/>
              <a:t>Hard to isolate:</a:t>
            </a:r>
            <a:r>
              <a:rPr lang="en-GB" dirty="0"/>
              <a:t> relies on I/O, networking, or external databases.</a:t>
            </a:r>
          </a:p>
          <a:p>
            <a:pPr marL="285750" indent="-285750">
              <a:buFont typeface="Arial" panose="020B0604020202020204" pitchFamily="34" charset="0"/>
              <a:buChar char="•"/>
            </a:pPr>
            <a:r>
              <a:rPr lang="en-GB" b="1" dirty="0"/>
              <a:t>Opaque state:</a:t>
            </a:r>
            <a:r>
              <a:rPr lang="en-GB" dirty="0"/>
              <a:t> it's difficult to verify the internal state after method calls, even when inputs are known.</a:t>
            </a:r>
          </a:p>
          <a:p>
            <a:pPr marL="285750" indent="-285750">
              <a:buFont typeface="Arial" panose="020B0604020202020204" pitchFamily="34" charset="0"/>
              <a:buChar char="•"/>
            </a:pPr>
            <a:r>
              <a:rPr lang="en-GB" b="1" dirty="0"/>
              <a:t>Inaccessible logic paths:</a:t>
            </a:r>
            <a:r>
              <a:rPr lang="en-GB" dirty="0"/>
              <a:t> certain paths are only triggered under specific conditions, such as time-based constraints.</a:t>
            </a:r>
          </a:p>
          <a:p>
            <a:pPr marL="285750" indent="-285750">
              <a:buFont typeface="Arial" panose="020B0604020202020204" pitchFamily="34" charset="0"/>
              <a:buChar char="•"/>
            </a:pPr>
            <a:r>
              <a:rPr lang="en-GB" b="1" dirty="0"/>
              <a:t>Tightly coupled:</a:t>
            </a:r>
            <a:r>
              <a:rPr lang="en-GB" dirty="0"/>
              <a:t> depends heavily on other components that require complex setup or configuration.</a:t>
            </a:r>
          </a:p>
          <a:p>
            <a:pPr marL="285750" indent="-285750">
              <a:buFont typeface="Arial" panose="020B0604020202020204" pitchFamily="34" charset="0"/>
              <a:buChar char="•"/>
            </a:pPr>
            <a:r>
              <a:rPr lang="en-GB" b="1" dirty="0"/>
              <a:t>Legacy dependencies:</a:t>
            </a:r>
            <a:r>
              <a:rPr lang="en-GB" dirty="0"/>
              <a:t> interacts with code you can’t modify or don’t have source access to but still need to rely on.</a:t>
            </a:r>
          </a:p>
        </p:txBody>
      </p:sp>
    </p:spTree>
    <p:extLst>
      <p:ext uri="{BB962C8B-B14F-4D97-AF65-F5344CB8AC3E}">
        <p14:creationId xmlns:p14="http://schemas.microsoft.com/office/powerpoint/2010/main" val="96733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03D9F5-9E0D-329A-40DD-82BF2DDD9146}"/>
              </a:ext>
            </a:extLst>
          </p:cNvPr>
          <p:cNvSpPr>
            <a:spLocks noGrp="1"/>
          </p:cNvSpPr>
          <p:nvPr>
            <p:ph type="ctrTitle"/>
          </p:nvPr>
        </p:nvSpPr>
        <p:spPr/>
        <p:txBody>
          <a:bodyPr/>
          <a:lstStyle/>
          <a:p>
            <a:r>
              <a:rPr lang="en-GB" dirty="0" err="1"/>
              <a:t>QuickLab</a:t>
            </a:r>
            <a:r>
              <a:rPr lang="en-GB" dirty="0"/>
              <a:t> – TDD Case Study</a:t>
            </a:r>
          </a:p>
        </p:txBody>
      </p:sp>
      <p:sp>
        <p:nvSpPr>
          <p:cNvPr id="6" name="Text Placeholder 5">
            <a:extLst>
              <a:ext uri="{FF2B5EF4-FFF2-40B4-BE49-F238E27FC236}">
                <a16:creationId xmlns:a16="http://schemas.microsoft.com/office/drawing/2014/main" id="{D76F5685-A024-3192-7D8A-0E224DDEFD03}"/>
              </a:ext>
            </a:extLst>
          </p:cNvPr>
          <p:cNvSpPr>
            <a:spLocks noGrp="1"/>
          </p:cNvSpPr>
          <p:nvPr>
            <p:ph type="body" sz="quarter" idx="13"/>
          </p:nvPr>
        </p:nvSpPr>
        <p:spPr/>
        <p:txBody>
          <a:bodyPr/>
          <a:lstStyle/>
          <a:p>
            <a:r>
              <a:rPr lang="en-GB" b="1" dirty="0"/>
              <a:t>QLC 4 – There is no Lab</a:t>
            </a:r>
          </a:p>
        </p:txBody>
      </p:sp>
      <p:sp>
        <p:nvSpPr>
          <p:cNvPr id="4" name="Slide Number Placeholder 3">
            <a:extLst>
              <a:ext uri="{FF2B5EF4-FFF2-40B4-BE49-F238E27FC236}">
                <a16:creationId xmlns:a16="http://schemas.microsoft.com/office/drawing/2014/main" id="{C21125FF-7A37-C207-F0D4-8A942961C0CA}"/>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57</a:t>
            </a:fld>
            <a:endParaRPr lang="en-US" dirty="0"/>
          </a:p>
        </p:txBody>
      </p:sp>
    </p:spTree>
    <p:extLst>
      <p:ext uri="{BB962C8B-B14F-4D97-AF65-F5344CB8AC3E}">
        <p14:creationId xmlns:p14="http://schemas.microsoft.com/office/powerpoint/2010/main" val="1830812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96930E-5735-11B3-06AC-9046299F15E1}"/>
              </a:ext>
            </a:extLst>
          </p:cNvPr>
          <p:cNvSpPr>
            <a:spLocks noGrp="1"/>
          </p:cNvSpPr>
          <p:nvPr>
            <p:ph type="ctrTitle"/>
          </p:nvPr>
        </p:nvSpPr>
        <p:spPr/>
        <p:txBody>
          <a:bodyPr/>
          <a:lstStyle/>
          <a:p>
            <a:r>
              <a:rPr lang="en-GB" dirty="0"/>
              <a:t>Conclusion</a:t>
            </a:r>
          </a:p>
        </p:txBody>
      </p:sp>
      <p:sp>
        <p:nvSpPr>
          <p:cNvPr id="6" name="Text Placeholder 5">
            <a:extLst>
              <a:ext uri="{FF2B5EF4-FFF2-40B4-BE49-F238E27FC236}">
                <a16:creationId xmlns:a16="http://schemas.microsoft.com/office/drawing/2014/main" id="{3884FC23-B2A9-5001-4CC3-680EAA71AB40}"/>
              </a:ext>
            </a:extLst>
          </p:cNvPr>
          <p:cNvSpPr>
            <a:spLocks noGrp="1"/>
          </p:cNvSpPr>
          <p:nvPr>
            <p:ph type="body" sz="quarter" idx="13"/>
          </p:nvPr>
        </p:nvSpPr>
        <p:spPr/>
        <p:txBody>
          <a:bodyPr/>
          <a:lstStyle/>
          <a:p>
            <a:r>
              <a:rPr lang="en-GB" dirty="0"/>
              <a:t>TDD is not as complex as it may first seem</a:t>
            </a:r>
          </a:p>
          <a:p>
            <a:r>
              <a:rPr lang="en-GB" dirty="0"/>
              <a:t>Unit tests are ideal for identifying weaknesses in your design</a:t>
            </a:r>
          </a:p>
          <a:p>
            <a:r>
              <a:rPr lang="en-GB" dirty="0"/>
              <a:t>Unit tests combined with a TDD philosophy can really help you design well structured and designed code</a:t>
            </a:r>
          </a:p>
          <a:p>
            <a:endParaRPr lang="en-GB" dirty="0"/>
          </a:p>
        </p:txBody>
      </p:sp>
    </p:spTree>
    <p:extLst>
      <p:ext uri="{BB962C8B-B14F-4D97-AF65-F5344CB8AC3E}">
        <p14:creationId xmlns:p14="http://schemas.microsoft.com/office/powerpoint/2010/main" val="411890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FBE25B-4EC2-BD4C-5BE0-ECCA1BE64902}"/>
              </a:ext>
            </a:extLst>
          </p:cNvPr>
          <p:cNvSpPr>
            <a:spLocks noGrp="1"/>
          </p:cNvSpPr>
          <p:nvPr>
            <p:ph type="ctrTitle"/>
          </p:nvPr>
        </p:nvSpPr>
        <p:spPr/>
        <p:txBody>
          <a:bodyPr/>
          <a:lstStyle/>
          <a:p>
            <a:r>
              <a:rPr lang="en-GB" dirty="0"/>
              <a:t>Your Training Experience</a:t>
            </a:r>
          </a:p>
        </p:txBody>
      </p:sp>
      <p:sp>
        <p:nvSpPr>
          <p:cNvPr id="4" name="Text Placeholder 3">
            <a:extLst>
              <a:ext uri="{FF2B5EF4-FFF2-40B4-BE49-F238E27FC236}">
                <a16:creationId xmlns:a16="http://schemas.microsoft.com/office/drawing/2014/main" id="{AA25BF05-3EEA-066D-2A40-A356C00143DF}"/>
              </a:ext>
            </a:extLst>
          </p:cNvPr>
          <p:cNvSpPr>
            <a:spLocks noGrp="1"/>
          </p:cNvSpPr>
          <p:nvPr>
            <p:ph type="body" sz="quarter" idx="14"/>
          </p:nvPr>
        </p:nvSpPr>
        <p:spPr/>
        <p:txBody>
          <a:bodyPr/>
          <a:lstStyle/>
          <a:p>
            <a:r>
              <a:rPr lang="en-GB" dirty="0"/>
              <a:t>A course should be:</a:t>
            </a:r>
          </a:p>
          <a:p>
            <a:pPr marL="285750" indent="-285750">
              <a:buFont typeface="Arial" panose="020B0604020202020204" pitchFamily="34" charset="0"/>
              <a:buChar char="•"/>
            </a:pPr>
            <a:r>
              <a:rPr lang="en-GB" dirty="0"/>
              <a:t>A two-way process</a:t>
            </a:r>
          </a:p>
          <a:p>
            <a:pPr marL="285750" indent="-285750">
              <a:buFont typeface="Arial" panose="020B0604020202020204" pitchFamily="34" charset="0"/>
              <a:buChar char="•"/>
            </a:pPr>
            <a:r>
              <a:rPr lang="en-GB" dirty="0"/>
              <a:t>A group process</a:t>
            </a:r>
          </a:p>
          <a:p>
            <a:pPr marL="285750" indent="-285750">
              <a:buFont typeface="Arial" panose="020B0604020202020204" pitchFamily="34" charset="0"/>
              <a:buChar char="•"/>
            </a:pPr>
            <a:r>
              <a:rPr lang="en-GB" dirty="0"/>
              <a:t>An individual experience</a:t>
            </a:r>
          </a:p>
          <a:p>
            <a:pPr marL="285750" indent="-285750">
              <a:buFont typeface="Arial" panose="020B0604020202020204" pitchFamily="34" charset="0"/>
              <a:buChar char="•"/>
            </a:pPr>
            <a:r>
              <a:rPr lang="en-GB" dirty="0"/>
              <a:t>Hands-on</a:t>
            </a:r>
          </a:p>
          <a:p>
            <a:pPr marL="285750" indent="-285750">
              <a:buFont typeface="Arial" panose="020B0604020202020204" pitchFamily="34" charset="0"/>
              <a:buChar char="•"/>
            </a:pPr>
            <a:r>
              <a:rPr lang="en-GB" dirty="0"/>
              <a:t>Engaging</a:t>
            </a:r>
          </a:p>
          <a:p>
            <a:pPr marL="285750" indent="-285750">
              <a:buFont typeface="Arial" panose="020B0604020202020204" pitchFamily="34" charset="0"/>
              <a:buChar char="•"/>
            </a:pPr>
            <a:endParaRPr lang="en-GB" dirty="0"/>
          </a:p>
          <a:p>
            <a:r>
              <a:rPr lang="en-GB" dirty="0"/>
              <a:t>There is no such thing as a stupid question!</a:t>
            </a:r>
          </a:p>
          <a:p>
            <a:r>
              <a:rPr lang="en-GB" dirty="0"/>
              <a:t>Even when asked by a trainer!</a:t>
            </a:r>
          </a:p>
          <a:p>
            <a:r>
              <a:rPr lang="en-GB" dirty="0"/>
              <a:t>A Question never resides in a single mind!</a:t>
            </a:r>
          </a:p>
          <a:p>
            <a:endParaRPr lang="en-GB" dirty="0"/>
          </a:p>
          <a:p>
            <a:endParaRPr lang="en-GB" dirty="0"/>
          </a:p>
        </p:txBody>
      </p:sp>
      <p:sp>
        <p:nvSpPr>
          <p:cNvPr id="2" name="Slide Number Placeholder 1">
            <a:extLst>
              <a:ext uri="{FF2B5EF4-FFF2-40B4-BE49-F238E27FC236}">
                <a16:creationId xmlns:a16="http://schemas.microsoft.com/office/drawing/2014/main" id="{94E91B7B-EE46-FED2-8EBB-D7607C63C7BF}"/>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5" name="Picture 4">
            <a:extLst>
              <a:ext uri="{FF2B5EF4-FFF2-40B4-BE49-F238E27FC236}">
                <a16:creationId xmlns:a16="http://schemas.microsoft.com/office/drawing/2014/main" id="{E4E17A01-C1AD-1B54-6E47-D3B77CD74E0E}"/>
              </a:ext>
            </a:extLst>
          </p:cNvPr>
          <p:cNvPicPr>
            <a:picLocks noChangeAspect="1"/>
          </p:cNvPicPr>
          <p:nvPr/>
        </p:nvPicPr>
        <p:blipFill>
          <a:blip r:embed="rId3"/>
          <a:stretch>
            <a:fillRect/>
          </a:stretch>
        </p:blipFill>
        <p:spPr>
          <a:xfrm>
            <a:off x="4897120" y="1733108"/>
            <a:ext cx="3080688" cy="2053792"/>
          </a:xfrm>
          <a:prstGeom prst="rect">
            <a:avLst/>
          </a:prstGeom>
        </p:spPr>
      </p:pic>
      <p:pic>
        <p:nvPicPr>
          <p:cNvPr id="6" name="Picture 5">
            <a:extLst>
              <a:ext uri="{FF2B5EF4-FFF2-40B4-BE49-F238E27FC236}">
                <a16:creationId xmlns:a16="http://schemas.microsoft.com/office/drawing/2014/main" id="{743C30B4-AD81-3F00-A09B-2D3F948598EF}"/>
              </a:ext>
            </a:extLst>
          </p:cNvPr>
          <p:cNvPicPr>
            <a:picLocks noChangeAspect="1"/>
          </p:cNvPicPr>
          <p:nvPr/>
        </p:nvPicPr>
        <p:blipFill>
          <a:blip r:embed="rId4"/>
          <a:stretch>
            <a:fillRect/>
          </a:stretch>
        </p:blipFill>
        <p:spPr>
          <a:xfrm>
            <a:off x="4897120" y="3965712"/>
            <a:ext cx="3080688" cy="2053792"/>
          </a:xfrm>
          <a:prstGeom prst="rect">
            <a:avLst/>
          </a:prstGeom>
        </p:spPr>
      </p:pic>
      <p:sp>
        <p:nvSpPr>
          <p:cNvPr id="7" name="Rectangle 6">
            <a:extLst>
              <a:ext uri="{FF2B5EF4-FFF2-40B4-BE49-F238E27FC236}">
                <a16:creationId xmlns:a16="http://schemas.microsoft.com/office/drawing/2014/main" id="{C8E869E0-7004-B80E-4E03-C6C02F264DD8}"/>
              </a:ext>
            </a:extLst>
          </p:cNvPr>
          <p:cNvSpPr/>
          <p:nvPr/>
        </p:nvSpPr>
        <p:spPr>
          <a:xfrm>
            <a:off x="7977808" y="5421824"/>
            <a:ext cx="2060967" cy="59768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r>
              <a:rPr lang="en-GB" dirty="0"/>
              <a:t>Keep Webcams ON</a:t>
            </a:r>
          </a:p>
        </p:txBody>
      </p:sp>
    </p:spTree>
    <p:extLst>
      <p:ext uri="{BB962C8B-B14F-4D97-AF65-F5344CB8AC3E}">
        <p14:creationId xmlns:p14="http://schemas.microsoft.com/office/powerpoint/2010/main" val="180707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r>
              <a:rPr lang="en-GB" dirty="0"/>
              <a:t>By the end of the course, you will be able to:</a:t>
            </a:r>
          </a:p>
          <a:p>
            <a:pPr marL="971550" lvl="1" indent="-285750"/>
            <a:r>
              <a:rPr lang="en-GB" dirty="0"/>
              <a:t>Appreciate the problem </a:t>
            </a:r>
            <a:r>
              <a:rPr lang="en-GB" b="1" dirty="0"/>
              <a:t>TDD</a:t>
            </a:r>
            <a:r>
              <a:rPr lang="en-GB" dirty="0"/>
              <a:t> is trying to solve</a:t>
            </a:r>
          </a:p>
          <a:p>
            <a:pPr marL="971550" lvl="1" indent="-285750"/>
            <a:r>
              <a:rPr lang="en-GB" dirty="0"/>
              <a:t>Appreciate the difference between a test after and test before approach in software development</a:t>
            </a:r>
          </a:p>
          <a:p>
            <a:pPr marL="971550" lvl="1" indent="-285750"/>
            <a:r>
              <a:rPr lang="en-GB" dirty="0"/>
              <a:t>Improve the </a:t>
            </a:r>
            <a:r>
              <a:rPr lang="en-GB" b="1" dirty="0"/>
              <a:t>test coverage </a:t>
            </a:r>
            <a:r>
              <a:rPr lang="en-GB" dirty="0"/>
              <a:t>in your code</a:t>
            </a:r>
          </a:p>
          <a:p>
            <a:pPr marL="971550" lvl="1" indent="-285750"/>
            <a:r>
              <a:rPr lang="en-GB" dirty="0"/>
              <a:t>Develop production code following a TDD approach</a:t>
            </a:r>
          </a:p>
          <a:p>
            <a:pPr marL="971550" lvl="1" indent="-285750"/>
            <a:r>
              <a:rPr lang="en-GB" dirty="0"/>
              <a:t>Write a </a:t>
            </a:r>
            <a:r>
              <a:rPr lang="en-GB" b="1" dirty="0"/>
              <a:t>Unit Test </a:t>
            </a:r>
            <a:r>
              <a:rPr lang="en-GB" dirty="0"/>
              <a:t>in Python</a:t>
            </a:r>
          </a:p>
          <a:p>
            <a:pPr marL="971550" lvl="1" indent="-285750"/>
            <a:r>
              <a:rPr lang="en-GB" dirty="0"/>
              <a:t>Specify a good and bad unit test</a:t>
            </a:r>
          </a:p>
          <a:p>
            <a:pPr marL="971550" lvl="1" indent="-285750"/>
            <a:r>
              <a:rPr lang="en-GB" dirty="0"/>
              <a:t>Understand the relationship between a unit test, the </a:t>
            </a:r>
            <a:r>
              <a:rPr lang="en-GB" b="1" dirty="0"/>
              <a:t>class under test</a:t>
            </a:r>
            <a:r>
              <a:rPr lang="en-GB" dirty="0"/>
              <a:t>, and the dependants to the class under test</a:t>
            </a:r>
          </a:p>
          <a:p>
            <a:pPr marL="971550" lvl="1" indent="-285750"/>
            <a:r>
              <a:rPr lang="en-GB" dirty="0"/>
              <a:t>Work with </a:t>
            </a:r>
            <a:r>
              <a:rPr lang="en-GB" b="1" dirty="0"/>
              <a:t>Stubs</a:t>
            </a:r>
          </a:p>
          <a:p>
            <a:pPr marL="971550" lvl="1" indent="-285750"/>
            <a:r>
              <a:rPr lang="en-GB" dirty="0"/>
              <a:t>Work with </a:t>
            </a:r>
            <a:r>
              <a:rPr lang="en-GB" b="1" dirty="0"/>
              <a:t>Mocks</a:t>
            </a:r>
          </a:p>
          <a:p>
            <a:pPr marL="971550" lvl="1" indent="-285750"/>
            <a:r>
              <a:rPr lang="en-GB" dirty="0"/>
              <a:t>Use Unit Tests and </a:t>
            </a:r>
            <a:r>
              <a:rPr lang="en-GB" b="1" dirty="0"/>
              <a:t>Test Doubles </a:t>
            </a:r>
            <a:r>
              <a:rPr lang="en-GB" dirty="0"/>
              <a:t>in a TDD cycle</a:t>
            </a:r>
          </a:p>
          <a:p>
            <a:pPr marL="971550" lvl="1" indent="-285750"/>
            <a:r>
              <a:rPr lang="en-GB" dirty="0"/>
              <a:t>Understand what </a:t>
            </a:r>
            <a:r>
              <a:rPr lang="en-GB" b="1" dirty="0"/>
              <a:t>Mutation</a:t>
            </a:r>
            <a:r>
              <a:rPr lang="en-GB" dirty="0"/>
              <a:t> Testing 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9454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1AD476-2A45-3E8F-21F1-89AE7C8D1C3A}"/>
              </a:ext>
            </a:extLst>
          </p:cNvPr>
          <p:cNvSpPr>
            <a:spLocks noGrp="1"/>
          </p:cNvSpPr>
          <p:nvPr>
            <p:ph type="ctrTitle"/>
          </p:nvPr>
        </p:nvSpPr>
        <p:spPr/>
        <p:txBody>
          <a:bodyPr/>
          <a:lstStyle/>
          <a:p>
            <a:r>
              <a:rPr lang="en-GB" dirty="0"/>
              <a:t>Pre-requisites</a:t>
            </a:r>
          </a:p>
        </p:txBody>
      </p:sp>
      <p:sp>
        <p:nvSpPr>
          <p:cNvPr id="4" name="Text Placeholder 3">
            <a:extLst>
              <a:ext uri="{FF2B5EF4-FFF2-40B4-BE49-F238E27FC236}">
                <a16:creationId xmlns:a16="http://schemas.microsoft.com/office/drawing/2014/main" id="{AA256B3B-6A85-A9D3-EE28-EB07232D56D8}"/>
              </a:ext>
            </a:extLst>
          </p:cNvPr>
          <p:cNvSpPr>
            <a:spLocks noGrp="1"/>
          </p:cNvSpPr>
          <p:nvPr>
            <p:ph type="body" sz="quarter" idx="13"/>
          </p:nvPr>
        </p:nvSpPr>
        <p:spPr/>
        <p:txBody>
          <a:bodyPr/>
          <a:lstStyle/>
          <a:p>
            <a:r>
              <a:rPr lang="en-GB" dirty="0"/>
              <a:t>This course assumes the following prerequisites:</a:t>
            </a:r>
          </a:p>
          <a:p>
            <a:pPr marL="285750" indent="-285750">
              <a:buFont typeface="Arial" panose="020B0604020202020204" pitchFamily="34" charset="0"/>
              <a:buChar char="•"/>
            </a:pPr>
            <a:r>
              <a:rPr lang="en-GB" dirty="0"/>
              <a:t>You have a basic knowledge of Python development</a:t>
            </a:r>
          </a:p>
          <a:p>
            <a:pPr marL="285750" indent="-285750">
              <a:buFont typeface="Arial" panose="020B0604020202020204" pitchFamily="34" charset="0"/>
              <a:buChar char="•"/>
            </a:pPr>
            <a:r>
              <a:rPr lang="en-GB" dirty="0"/>
              <a:t>You have a basic knowledge of OOP</a:t>
            </a:r>
          </a:p>
          <a:p>
            <a:pPr marL="285750" indent="-285750">
              <a:buFont typeface="Arial" panose="020B0604020202020204" pitchFamily="34" charset="0"/>
              <a:buChar char="•"/>
            </a:pPr>
            <a:r>
              <a:rPr lang="en-GB" dirty="0"/>
              <a:t>You have used an IDE like </a:t>
            </a:r>
            <a:r>
              <a:rPr lang="en-GB" dirty="0" err="1"/>
              <a:t>Pycharm</a:t>
            </a:r>
            <a:r>
              <a:rPr lang="en-GB" dirty="0"/>
              <a:t> or </a:t>
            </a:r>
            <a:r>
              <a:rPr lang="en-GB" dirty="0" err="1"/>
              <a:t>VSCode</a:t>
            </a:r>
            <a:endParaRPr lang="en-GB" dirty="0"/>
          </a:p>
          <a:p>
            <a:pPr marL="285750" indent="-285750">
              <a:buFont typeface="Arial" panose="020B0604020202020204" pitchFamily="34" charset="0"/>
              <a:buChar char="•"/>
            </a:pPr>
            <a:endParaRPr lang="en-GB" dirty="0"/>
          </a:p>
          <a:p>
            <a:r>
              <a:rPr lang="en-GB" dirty="0"/>
              <a:t>If there are any issues, please tell your instructor now</a:t>
            </a:r>
          </a:p>
          <a:p>
            <a:endParaRPr lang="en-GB" dirty="0"/>
          </a:p>
        </p:txBody>
      </p:sp>
    </p:spTree>
    <p:extLst>
      <p:ext uri="{BB962C8B-B14F-4D97-AF65-F5344CB8AC3E}">
        <p14:creationId xmlns:p14="http://schemas.microsoft.com/office/powerpoint/2010/main" val="421753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CB96C9-6009-15E8-F73A-FB371D309D21}"/>
              </a:ext>
            </a:extLst>
          </p:cNvPr>
          <p:cNvSpPr>
            <a:spLocks noGrp="1"/>
          </p:cNvSpPr>
          <p:nvPr>
            <p:ph type="body" sz="quarter" idx="13"/>
          </p:nvPr>
        </p:nvSpPr>
        <p:spPr>
          <a:xfrm>
            <a:off x="443921" y="1297172"/>
            <a:ext cx="6683265" cy="3579627"/>
          </a:xfrm>
        </p:spPr>
        <p:txBody>
          <a:bodyPr/>
          <a:lstStyle/>
          <a:p>
            <a:r>
              <a:rPr lang="en-GB" dirty="0"/>
              <a:t>Introductions</a:t>
            </a:r>
          </a:p>
          <a:p>
            <a:r>
              <a:rPr lang="en-GB" sz="1800" b="0" dirty="0"/>
              <a:t>Please say a few words about yourself:</a:t>
            </a:r>
          </a:p>
          <a:p>
            <a:pPr marL="285750" indent="-285750">
              <a:buFont typeface="Arial" panose="020B0604020202020204" pitchFamily="34" charset="0"/>
              <a:buChar char="•"/>
            </a:pPr>
            <a:r>
              <a:rPr lang="en-GB" sz="1800" b="0" dirty="0"/>
              <a:t>What is your name and job?</a:t>
            </a:r>
          </a:p>
          <a:p>
            <a:pPr marL="285750" indent="-285750">
              <a:buFont typeface="Arial" panose="020B0604020202020204" pitchFamily="34" charset="0"/>
              <a:buChar char="•"/>
            </a:pPr>
            <a:r>
              <a:rPr lang="en-GB" sz="1800" b="0" dirty="0"/>
              <a:t>What is your current experience of:</a:t>
            </a:r>
          </a:p>
          <a:p>
            <a:pPr marL="285750" indent="-285750">
              <a:buFont typeface="Arial" panose="020B0604020202020204" pitchFamily="34" charset="0"/>
              <a:buChar char="•"/>
            </a:pPr>
            <a:r>
              <a:rPr lang="en-GB" sz="1800" b="0" dirty="0"/>
              <a:t>Python (rate 0-5)?</a:t>
            </a:r>
          </a:p>
          <a:p>
            <a:pPr marL="285750" indent="-285750">
              <a:buFont typeface="Arial" panose="020B0604020202020204" pitchFamily="34" charset="0"/>
              <a:buChar char="•"/>
            </a:pPr>
            <a:r>
              <a:rPr lang="en-GB" sz="1800" b="0" dirty="0"/>
              <a:t>Programming (Other Languages)?</a:t>
            </a:r>
          </a:p>
          <a:p>
            <a:pPr marL="285750" indent="-285750">
              <a:buFont typeface="Arial" panose="020B0604020202020204" pitchFamily="34" charset="0"/>
              <a:buChar char="•"/>
            </a:pPr>
            <a:r>
              <a:rPr lang="en-GB" sz="1800" b="0" dirty="0"/>
              <a:t>Testing (Have you written a Unit Test)?</a:t>
            </a:r>
          </a:p>
          <a:p>
            <a:r>
              <a:rPr lang="en-GB" sz="1800" b="0" dirty="0"/>
              <a:t>What is your main objective for attending the course?</a:t>
            </a:r>
          </a:p>
          <a:p>
            <a:endParaRPr lang="en-GB" dirty="0"/>
          </a:p>
        </p:txBody>
      </p:sp>
    </p:spTree>
    <p:extLst>
      <p:ext uri="{BB962C8B-B14F-4D97-AF65-F5344CB8AC3E}">
        <p14:creationId xmlns:p14="http://schemas.microsoft.com/office/powerpoint/2010/main" val="2408198072"/>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22210</TotalTime>
  <Words>4288</Words>
  <Application>Microsoft Office PowerPoint</Application>
  <PresentationFormat>Widescreen</PresentationFormat>
  <Paragraphs>505</Paragraphs>
  <Slides>58</Slides>
  <Notes>6</Notes>
  <HiddenSlides>1</HiddenSlides>
  <MMClips>0</MMClips>
  <ScaleCrop>false</ScaleCrop>
  <HeadingPairs>
    <vt:vector size="6" baseType="variant">
      <vt:variant>
        <vt:lpstr>Fonts Used</vt:lpstr>
      </vt:variant>
      <vt:variant>
        <vt:i4>5</vt:i4>
      </vt:variant>
      <vt:variant>
        <vt:lpstr>Theme</vt:lpstr>
      </vt:variant>
      <vt:variant>
        <vt:i4>18</vt:i4>
      </vt:variant>
      <vt:variant>
        <vt:lpstr>Slide Titles</vt:lpstr>
      </vt:variant>
      <vt:variant>
        <vt:i4>58</vt:i4>
      </vt:variant>
    </vt:vector>
  </HeadingPairs>
  <TitlesOfParts>
    <vt:vector size="81" baseType="lpstr">
      <vt:lpstr>Aptos</vt:lpstr>
      <vt:lpstr>Arial</vt:lpstr>
      <vt:lpstr>Consolas</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Test-Driven Development</vt:lpstr>
      <vt:lpstr>Course Slides</vt:lpstr>
      <vt:lpstr>PowerPoint Presentation</vt:lpstr>
      <vt:lpstr>PowerPoint Presentation</vt:lpstr>
      <vt:lpstr>Course Delivery</vt:lpstr>
      <vt:lpstr>Your Training Experience</vt:lpstr>
      <vt:lpstr>PowerPoint Presentation</vt:lpstr>
      <vt:lpstr>Pre-requisites</vt:lpstr>
      <vt:lpstr>PowerPoint Presentation</vt:lpstr>
      <vt:lpstr>TDD</vt:lpstr>
      <vt:lpstr>What’s the problem?</vt:lpstr>
      <vt:lpstr>TDD is an Approach and Philosophy</vt:lpstr>
      <vt:lpstr>Tests to Development</vt:lpstr>
      <vt:lpstr>Tests Coverage</vt:lpstr>
      <vt:lpstr>TDD Lifecycle</vt:lpstr>
      <vt:lpstr>Source of Test Data</vt:lpstr>
      <vt:lpstr>Upgrade Scenario</vt:lpstr>
      <vt:lpstr>Hierarchy of Commands</vt:lpstr>
      <vt:lpstr>So where is the Unit Test?</vt:lpstr>
      <vt:lpstr>Structure of Tests</vt:lpstr>
      <vt:lpstr>Quicklabs – TDD Walkthrough</vt:lpstr>
      <vt:lpstr>Quicklabs – TDD Lifecycle</vt:lpstr>
      <vt:lpstr>TDD Takeaways</vt:lpstr>
      <vt:lpstr>Quicklabs – TDD Case Study</vt:lpstr>
      <vt:lpstr>Anatomy of a Unit Test</vt:lpstr>
      <vt:lpstr>Recall our 1st Test Method</vt:lpstr>
      <vt:lpstr>Qualities of a Good Unit Test</vt:lpstr>
      <vt:lpstr>Implementation Class</vt:lpstr>
      <vt:lpstr>Relationship between Unit Test, CUT and its Dependents</vt:lpstr>
      <vt:lpstr>Relationship between Unit Test, CUT and its Dependents</vt:lpstr>
      <vt:lpstr>Extended Lab – Find Highest Number</vt:lpstr>
      <vt:lpstr>QuickLab - Working with Dependents</vt:lpstr>
      <vt:lpstr>PowerPoint Presentation</vt:lpstr>
      <vt:lpstr>Test Doubles</vt:lpstr>
      <vt:lpstr>PowerPoint Presentation</vt:lpstr>
      <vt:lpstr>Test Doubles – Design Technique</vt:lpstr>
      <vt:lpstr>Stubs – The Problem</vt:lpstr>
      <vt:lpstr>Stubs – The Solution</vt:lpstr>
      <vt:lpstr>QuickLab – TDD Case Study</vt:lpstr>
      <vt:lpstr>TDD Takeaway</vt:lpstr>
      <vt:lpstr>QuickLab – TDD Case Study</vt:lpstr>
      <vt:lpstr>Stubs Takeaway</vt:lpstr>
      <vt:lpstr>Test Doubles and Verification Testing</vt:lpstr>
      <vt:lpstr>Mock Objects</vt:lpstr>
      <vt:lpstr>QuickLab QL-3 Code Demo</vt:lpstr>
      <vt:lpstr>QuickLab – TDD Case Study</vt:lpstr>
      <vt:lpstr>Working with Mocks</vt:lpstr>
      <vt:lpstr>QuickLabs – TDD Demo</vt:lpstr>
      <vt:lpstr>QuickLabs – TDD Demo</vt:lpstr>
      <vt:lpstr>QuickLabs – TDD Demo</vt:lpstr>
      <vt:lpstr>QuickLabs – TDD Demo</vt:lpstr>
      <vt:lpstr>QuickLab – TDD Case Study</vt:lpstr>
      <vt:lpstr>PowerPoint Presentation</vt:lpstr>
      <vt:lpstr>Spy Object</vt:lpstr>
      <vt:lpstr>Untestable Code</vt:lpstr>
      <vt:lpstr>What is Untestable Code?</vt:lpstr>
      <vt:lpstr>QuickLab – TDD Case Study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37</cp:revision>
  <dcterms:created xsi:type="dcterms:W3CDTF">2024-06-24T11:44:08Z</dcterms:created>
  <dcterms:modified xsi:type="dcterms:W3CDTF">2025-08-05T09:52:52Z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